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76" r:id="rId2"/>
    <p:sldId id="396" r:id="rId3"/>
    <p:sldId id="506" r:id="rId4"/>
    <p:sldId id="507" r:id="rId5"/>
    <p:sldId id="508" r:id="rId6"/>
    <p:sldId id="509" r:id="rId7"/>
    <p:sldId id="321" r:id="rId8"/>
    <p:sldId id="319" r:id="rId9"/>
    <p:sldId id="510" r:id="rId10"/>
    <p:sldId id="511" r:id="rId11"/>
    <p:sldId id="505" r:id="rId12"/>
    <p:sldId id="489" r:id="rId13"/>
    <p:sldId id="502" r:id="rId14"/>
    <p:sldId id="336" r:id="rId15"/>
    <p:sldId id="493" r:id="rId16"/>
    <p:sldId id="503" r:id="rId17"/>
    <p:sldId id="504" r:id="rId18"/>
    <p:sldId id="490" r:id="rId19"/>
    <p:sldId id="491" r:id="rId20"/>
    <p:sldId id="492" r:id="rId21"/>
    <p:sldId id="494" r:id="rId22"/>
    <p:sldId id="288" r:id="rId23"/>
    <p:sldId id="49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82" r:id="rId36"/>
    <p:sldId id="478" r:id="rId37"/>
    <p:sldId id="479" r:id="rId38"/>
    <p:sldId id="480" r:id="rId39"/>
    <p:sldId id="26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31"/>
    <p:restoredTop sz="94715"/>
  </p:normalViewPr>
  <p:slideViewPr>
    <p:cSldViewPr snapToGrid="0" snapToObjects="1">
      <p:cViewPr varScale="1">
        <p:scale>
          <a:sx n="143" d="100"/>
          <a:sy n="143" d="100"/>
        </p:scale>
        <p:origin x="132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1DE16-03D1-CD4B-B65E-565F85E80748}" type="doc">
      <dgm:prSet loTypeId="urn:microsoft.com/office/officeart/2005/8/layout/venn1" loCatId="" qsTypeId="urn:microsoft.com/office/officeart/2005/8/quickstyle/3d2" qsCatId="3D" csTypeId="urn:microsoft.com/office/officeart/2005/8/colors/colorful4" csCatId="colorful" phldr="1"/>
      <dgm:spPr/>
    </dgm:pt>
    <dgm:pt modelId="{D11C7101-C5D2-D642-97FE-414774639CFE}">
      <dgm:prSet phldrT="[Text]"/>
      <dgm:spPr/>
      <dgm:t>
        <a:bodyPr/>
        <a:lstStyle/>
        <a:p>
          <a:r>
            <a:rPr lang="en-US" dirty="0"/>
            <a:t>High Availability</a:t>
          </a:r>
        </a:p>
      </dgm:t>
    </dgm:pt>
    <dgm:pt modelId="{7E3961E4-8E36-D449-8497-AEFCD7261930}" type="parTrans" cxnId="{F0DF07DF-EA1C-954D-BC95-BC628E6A82F5}">
      <dgm:prSet/>
      <dgm:spPr/>
      <dgm:t>
        <a:bodyPr/>
        <a:lstStyle/>
        <a:p>
          <a:endParaRPr lang="en-US"/>
        </a:p>
      </dgm:t>
    </dgm:pt>
    <dgm:pt modelId="{451CCA84-80A6-CF4F-A81C-5688D059D744}" type="sibTrans" cxnId="{F0DF07DF-EA1C-954D-BC95-BC628E6A82F5}">
      <dgm:prSet/>
      <dgm:spPr/>
      <dgm:t>
        <a:bodyPr/>
        <a:lstStyle/>
        <a:p>
          <a:endParaRPr lang="en-US"/>
        </a:p>
      </dgm:t>
    </dgm:pt>
    <dgm:pt modelId="{EB365E3C-D19A-DA46-A2DA-C549198DC355}">
      <dgm:prSet phldrT="[Text]"/>
      <dgm:spPr/>
      <dgm:t>
        <a:bodyPr/>
        <a:lstStyle/>
        <a:p>
          <a:r>
            <a:rPr lang="en-US" dirty="0"/>
            <a:t>Automatic Scaling</a:t>
          </a:r>
        </a:p>
      </dgm:t>
    </dgm:pt>
    <dgm:pt modelId="{F31F01B4-F857-BF4A-9FA0-2F1493A3297A}" type="parTrans" cxnId="{91EF1435-AD0E-684C-BDEE-EEDA8EC21B7F}">
      <dgm:prSet/>
      <dgm:spPr/>
      <dgm:t>
        <a:bodyPr/>
        <a:lstStyle/>
        <a:p>
          <a:endParaRPr lang="en-US"/>
        </a:p>
      </dgm:t>
    </dgm:pt>
    <dgm:pt modelId="{DAE68CC6-51BA-5349-84C8-1B711BC1FFAB}" type="sibTrans" cxnId="{91EF1435-AD0E-684C-BDEE-EEDA8EC21B7F}">
      <dgm:prSet/>
      <dgm:spPr/>
      <dgm:t>
        <a:bodyPr/>
        <a:lstStyle/>
        <a:p>
          <a:endParaRPr lang="en-US"/>
        </a:p>
      </dgm:t>
    </dgm:pt>
    <dgm:pt modelId="{311B0DE9-8417-FB43-A6E5-05687140CED6}">
      <dgm:prSet phldrT="[Text]"/>
      <dgm:spPr/>
      <dgm:t>
        <a:bodyPr/>
        <a:lstStyle/>
        <a:p>
          <a:r>
            <a:rPr lang="en-US" dirty="0"/>
            <a:t>High Performance</a:t>
          </a:r>
        </a:p>
      </dgm:t>
    </dgm:pt>
    <dgm:pt modelId="{8D938A61-EB56-0E4D-B153-D57273E44E58}" type="parTrans" cxnId="{8365D1D6-8A18-2B43-9DD4-8AE28B232ED1}">
      <dgm:prSet/>
      <dgm:spPr/>
      <dgm:t>
        <a:bodyPr/>
        <a:lstStyle/>
        <a:p>
          <a:endParaRPr lang="en-US"/>
        </a:p>
      </dgm:t>
    </dgm:pt>
    <dgm:pt modelId="{B43F2DEE-BD5C-924C-88EB-BD2A27DB47D7}" type="sibTrans" cxnId="{8365D1D6-8A18-2B43-9DD4-8AE28B232ED1}">
      <dgm:prSet/>
      <dgm:spPr/>
      <dgm:t>
        <a:bodyPr/>
        <a:lstStyle/>
        <a:p>
          <a:endParaRPr lang="en-US"/>
        </a:p>
      </dgm:t>
    </dgm:pt>
    <dgm:pt modelId="{343C8E4C-43C6-F641-BE87-1141CAD19322}" type="pres">
      <dgm:prSet presAssocID="{B131DE16-03D1-CD4B-B65E-565F85E80748}" presName="compositeShape" presStyleCnt="0">
        <dgm:presLayoutVars>
          <dgm:chMax val="7"/>
          <dgm:dir/>
          <dgm:resizeHandles val="exact"/>
        </dgm:presLayoutVars>
      </dgm:prSet>
      <dgm:spPr/>
    </dgm:pt>
    <dgm:pt modelId="{2A5219AA-07D1-1049-B5F1-239A13B6B483}" type="pres">
      <dgm:prSet presAssocID="{D11C7101-C5D2-D642-97FE-414774639CFE}" presName="circ1" presStyleLbl="vennNode1" presStyleIdx="0" presStyleCnt="3"/>
      <dgm:spPr/>
    </dgm:pt>
    <dgm:pt modelId="{1238B9FE-44EC-5F42-8724-B183138829A3}" type="pres">
      <dgm:prSet presAssocID="{D11C7101-C5D2-D642-97FE-414774639CF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3629572-21B1-BB47-B5C5-8BFAFA4B0B32}" type="pres">
      <dgm:prSet presAssocID="{EB365E3C-D19A-DA46-A2DA-C549198DC355}" presName="circ2" presStyleLbl="vennNode1" presStyleIdx="1" presStyleCnt="3"/>
      <dgm:spPr/>
    </dgm:pt>
    <dgm:pt modelId="{9232219C-2A9E-2242-9281-310D75AEA799}" type="pres">
      <dgm:prSet presAssocID="{EB365E3C-D19A-DA46-A2DA-C549198DC35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A5FD03-7C31-3E49-810A-782C3FD50141}" type="pres">
      <dgm:prSet presAssocID="{311B0DE9-8417-FB43-A6E5-05687140CED6}" presName="circ3" presStyleLbl="vennNode1" presStyleIdx="2" presStyleCnt="3"/>
      <dgm:spPr/>
    </dgm:pt>
    <dgm:pt modelId="{EA694C29-71D8-CD44-975C-48CD0807614C}" type="pres">
      <dgm:prSet presAssocID="{311B0DE9-8417-FB43-A6E5-05687140CED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657632B-16DB-3B49-BE28-52925FF10520}" type="presOf" srcId="{B131DE16-03D1-CD4B-B65E-565F85E80748}" destId="{343C8E4C-43C6-F641-BE87-1141CAD19322}" srcOrd="0" destOrd="0" presId="urn:microsoft.com/office/officeart/2005/8/layout/venn1"/>
    <dgm:cxn modelId="{91EF1435-AD0E-684C-BDEE-EEDA8EC21B7F}" srcId="{B131DE16-03D1-CD4B-B65E-565F85E80748}" destId="{EB365E3C-D19A-DA46-A2DA-C549198DC355}" srcOrd="1" destOrd="0" parTransId="{F31F01B4-F857-BF4A-9FA0-2F1493A3297A}" sibTransId="{DAE68CC6-51BA-5349-84C8-1B711BC1FFAB}"/>
    <dgm:cxn modelId="{79061F45-DD11-0044-84A2-025CE94C451E}" type="presOf" srcId="{EB365E3C-D19A-DA46-A2DA-C549198DC355}" destId="{A3629572-21B1-BB47-B5C5-8BFAFA4B0B32}" srcOrd="0" destOrd="0" presId="urn:microsoft.com/office/officeart/2005/8/layout/venn1"/>
    <dgm:cxn modelId="{AC01B94B-FEB1-114E-8D89-D8F32F3C529E}" type="presOf" srcId="{311B0DE9-8417-FB43-A6E5-05687140CED6}" destId="{31A5FD03-7C31-3E49-810A-782C3FD50141}" srcOrd="0" destOrd="0" presId="urn:microsoft.com/office/officeart/2005/8/layout/venn1"/>
    <dgm:cxn modelId="{92E8185E-D2BB-6249-B6D0-B8A7A60827B0}" type="presOf" srcId="{EB365E3C-D19A-DA46-A2DA-C549198DC355}" destId="{9232219C-2A9E-2242-9281-310D75AEA799}" srcOrd="1" destOrd="0" presId="urn:microsoft.com/office/officeart/2005/8/layout/venn1"/>
    <dgm:cxn modelId="{2149168D-6E9E-7C43-BFBB-56F55C0D34F7}" type="presOf" srcId="{D11C7101-C5D2-D642-97FE-414774639CFE}" destId="{2A5219AA-07D1-1049-B5F1-239A13B6B483}" srcOrd="0" destOrd="0" presId="urn:microsoft.com/office/officeart/2005/8/layout/venn1"/>
    <dgm:cxn modelId="{8365D1D6-8A18-2B43-9DD4-8AE28B232ED1}" srcId="{B131DE16-03D1-CD4B-B65E-565F85E80748}" destId="{311B0DE9-8417-FB43-A6E5-05687140CED6}" srcOrd="2" destOrd="0" parTransId="{8D938A61-EB56-0E4D-B153-D57273E44E58}" sibTransId="{B43F2DEE-BD5C-924C-88EB-BD2A27DB47D7}"/>
    <dgm:cxn modelId="{F0DF07DF-EA1C-954D-BC95-BC628E6A82F5}" srcId="{B131DE16-03D1-CD4B-B65E-565F85E80748}" destId="{D11C7101-C5D2-D642-97FE-414774639CFE}" srcOrd="0" destOrd="0" parTransId="{7E3961E4-8E36-D449-8497-AEFCD7261930}" sibTransId="{451CCA84-80A6-CF4F-A81C-5688D059D744}"/>
    <dgm:cxn modelId="{230012EF-7258-2A43-BEA5-BA26ECE58F85}" type="presOf" srcId="{311B0DE9-8417-FB43-A6E5-05687140CED6}" destId="{EA694C29-71D8-CD44-975C-48CD0807614C}" srcOrd="1" destOrd="0" presId="urn:microsoft.com/office/officeart/2005/8/layout/venn1"/>
    <dgm:cxn modelId="{DA7620F7-FE34-D04A-AFCF-4411D8A85990}" type="presOf" srcId="{D11C7101-C5D2-D642-97FE-414774639CFE}" destId="{1238B9FE-44EC-5F42-8724-B183138829A3}" srcOrd="1" destOrd="0" presId="urn:microsoft.com/office/officeart/2005/8/layout/venn1"/>
    <dgm:cxn modelId="{F335E298-13EF-B142-9735-3D38755BE633}" type="presParOf" srcId="{343C8E4C-43C6-F641-BE87-1141CAD19322}" destId="{2A5219AA-07D1-1049-B5F1-239A13B6B483}" srcOrd="0" destOrd="0" presId="urn:microsoft.com/office/officeart/2005/8/layout/venn1"/>
    <dgm:cxn modelId="{C19F032F-5D65-3745-A4F0-E3AE4E9FDCCD}" type="presParOf" srcId="{343C8E4C-43C6-F641-BE87-1141CAD19322}" destId="{1238B9FE-44EC-5F42-8724-B183138829A3}" srcOrd="1" destOrd="0" presId="urn:microsoft.com/office/officeart/2005/8/layout/venn1"/>
    <dgm:cxn modelId="{ACD49DFC-A9E8-6D41-BE47-8EE48918FF78}" type="presParOf" srcId="{343C8E4C-43C6-F641-BE87-1141CAD19322}" destId="{A3629572-21B1-BB47-B5C5-8BFAFA4B0B32}" srcOrd="2" destOrd="0" presId="urn:microsoft.com/office/officeart/2005/8/layout/venn1"/>
    <dgm:cxn modelId="{C3F6395A-F3B5-ED48-AF2A-112FAEB1E387}" type="presParOf" srcId="{343C8E4C-43C6-F641-BE87-1141CAD19322}" destId="{9232219C-2A9E-2242-9281-310D75AEA799}" srcOrd="3" destOrd="0" presId="urn:microsoft.com/office/officeart/2005/8/layout/venn1"/>
    <dgm:cxn modelId="{25C1C16B-AE6B-5C46-B6A0-F3A5D84F254E}" type="presParOf" srcId="{343C8E4C-43C6-F641-BE87-1141CAD19322}" destId="{31A5FD03-7C31-3E49-810A-782C3FD50141}" srcOrd="4" destOrd="0" presId="urn:microsoft.com/office/officeart/2005/8/layout/venn1"/>
    <dgm:cxn modelId="{9D9B55C2-8BAA-FF4B-8A89-E8F552FCBCAC}" type="presParOf" srcId="{343C8E4C-43C6-F641-BE87-1141CAD19322}" destId="{EA694C29-71D8-CD44-975C-48CD0807614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219AA-07D1-1049-B5F1-239A13B6B483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High Availability</a:t>
          </a:r>
        </a:p>
      </dsp:txBody>
      <dsp:txXfrm>
        <a:off x="2153920" y="477519"/>
        <a:ext cx="1788160" cy="1097280"/>
      </dsp:txXfrm>
    </dsp:sp>
    <dsp:sp modelId="{A3629572-21B1-BB47-B5C5-8BFAFA4B0B32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Automatic Scaling</a:t>
          </a:r>
        </a:p>
      </dsp:txBody>
      <dsp:txXfrm>
        <a:off x="3454400" y="2204720"/>
        <a:ext cx="1463040" cy="1341120"/>
      </dsp:txXfrm>
    </dsp:sp>
    <dsp:sp modelId="{31A5FD03-7C31-3E49-810A-782C3FD50141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High Performance</a:t>
          </a:r>
        </a:p>
      </dsp:txBody>
      <dsp:txXfrm>
        <a:off x="1178560" y="2204720"/>
        <a:ext cx="1463040" cy="1341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DCE13-6A10-034C-B334-C612B1D789F3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1E248-1060-C448-9583-74F56296C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01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core/write-operations-atomicity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glossary/#term-collectio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cs.mongodb.com/manual/core/write-operations-atomicity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/elemMatch/#op._S_elemMatch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1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1D289C-AD64-6C44-841D-29C1F2A3A4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Sharding</a:t>
            </a:r>
            <a:r>
              <a:rPr lang="en-US" dirty="0"/>
              <a:t>: break up a collection into subsets of data and store them across multiple shards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8F815-1ACD-5C4B-B4DC-54B331882F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22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MongoDB, insert operations target a single collection. All write operations in MongoDB are atomic on the level on a single document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8F815-1ACD-5C4B-B4DC-54B331882F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5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write operations in MongoDB are </a:t>
            </a:r>
            <a:r>
              <a:rPr lang="en-US" dirty="0">
                <a:hlinkClick r:id="rId3"/>
              </a:rPr>
              <a:t>atomic</a:t>
            </a:r>
            <a:r>
              <a:rPr lang="en-US" dirty="0"/>
              <a:t> on the level of a single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8F815-1ACD-5C4B-B4DC-54B331882F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02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MongoDB, delete operations target a single </a:t>
            </a:r>
            <a:r>
              <a:rPr lang="en-US" dirty="0">
                <a:hlinkClick r:id="rId3"/>
              </a:rPr>
              <a:t>collection</a:t>
            </a:r>
            <a:r>
              <a:rPr lang="en-US" dirty="0"/>
              <a:t>. All write operations in MongoDB are </a:t>
            </a:r>
            <a:r>
              <a:rPr lang="en-US" dirty="0">
                <a:hlinkClick r:id="rId4"/>
              </a:rPr>
              <a:t>atomic</a:t>
            </a:r>
            <a:r>
              <a:rPr lang="en-US" dirty="0"/>
              <a:t> on the level of a single document.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8F815-1ACD-5C4B-B4DC-54B331882F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4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do not know the index position of the document nested in the array, concatenate the name of the array field, with a dot (.) and the name of the field in the nested document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Use </a:t>
            </a:r>
            <a:r>
              <a:rPr lang="en-US" dirty="0">
                <a:hlinkClick r:id="rId3" tooltip="$elemMatch"/>
              </a:rPr>
              <a:t>$elemMatch</a:t>
            </a:r>
            <a:r>
              <a:rPr lang="en-US" dirty="0"/>
              <a:t> operator to specify multiple criteria on an array of embedded documents such that at least one embedded document satisfies all the specified criteria.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8F815-1ACD-5C4B-B4DC-54B331882F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88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Rich library of functions</a:t>
            </a:r>
          </a:p>
          <a:p>
            <a:pPr lvl="1"/>
            <a:r>
              <a:rPr lang="en-US" dirty="0"/>
              <a:t>Filter, compute, group, and summarize data</a:t>
            </a:r>
          </a:p>
          <a:p>
            <a:pPr lvl="1"/>
            <a:r>
              <a:rPr lang="en-US" dirty="0"/>
              <a:t>Output of one stage sent to input of next</a:t>
            </a:r>
          </a:p>
          <a:p>
            <a:pPr lvl="1"/>
            <a:r>
              <a:rPr lang="en-US" dirty="0"/>
              <a:t>Operations executed in sequential 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8F815-1ACD-5C4B-B4DC-54B331882F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0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8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9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89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 userDrawn="1"/>
        </p:nvSpPr>
        <p:spPr>
          <a:xfrm>
            <a:off x="7113774" y="-399140"/>
            <a:ext cx="2309708" cy="2188964"/>
          </a:xfrm>
          <a:prstGeom prst="ellipse">
            <a:avLst/>
          </a:prstGeom>
          <a:solidFill>
            <a:srgbClr val="043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342" y="731583"/>
            <a:ext cx="6858000" cy="2387600"/>
          </a:xfr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48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2342" y="3244346"/>
            <a:ext cx="6858000" cy="339517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7550965"/>
            <a:ext cx="2057400" cy="365125"/>
          </a:xfrm>
        </p:spPr>
        <p:txBody>
          <a:bodyPr/>
          <a:lstStyle/>
          <a:p>
            <a:fld id="{5EA89700-DFB1-4A18-8D37-93514F14DE8F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7550965"/>
            <a:ext cx="30861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7550965"/>
            <a:ext cx="2057400" cy="365125"/>
          </a:xfrm>
        </p:spPr>
        <p:txBody>
          <a:bodyPr/>
          <a:lstStyle/>
          <a:p>
            <a:fld id="{FB12CDF8-32CE-4E9C-B71D-397F5A61EE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02343" y="4247380"/>
            <a:ext cx="4614863" cy="30987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02590" y="6155531"/>
            <a:ext cx="95612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6" y="6155672"/>
            <a:ext cx="1184975" cy="4569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366" y="6341023"/>
            <a:ext cx="927732" cy="235913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 bwMode="invGray">
          <a:xfrm>
            <a:off x="5782732" y="2594568"/>
            <a:ext cx="2309708" cy="2188964"/>
          </a:xfrm>
          <a:prstGeom prst="ellipse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9172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 baseline="0"/>
            </a:lvl1pPr>
            <a:lvl2pPr>
              <a:defRPr sz="2600" baseline="0"/>
            </a:lvl2pPr>
            <a:lvl3pPr>
              <a:defRPr sz="22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37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6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25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8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6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394E-3480-FD4A-AC48-1E234C136D11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3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7394E-3480-FD4A-AC48-1E234C136D11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EFEC-0A4C-E944-8AF2-8FDA7909E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2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⎯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core/document/#bson-document-format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mongodb.com/manual/reference/method/db.collection.insertMany/#db.collection.insertMany" TargetMode="External"/><Relationship Id="rId5" Type="http://schemas.openxmlformats.org/officeDocument/2006/relationships/hyperlink" Target="https://docs.mongodb.com/manual/reference/method/db.collection.insertOne/#db.collection.insertOne" TargetMode="External"/><Relationship Id="rId4" Type="http://schemas.openxmlformats.org/officeDocument/2006/relationships/hyperlink" Target="https://docs.mongodb.com/manual/core/databases-and-collections/#collection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core/databases-and-collections/#collections" TargetMode="External"/><Relationship Id="rId2" Type="http://schemas.openxmlformats.org/officeDocument/2006/relationships/hyperlink" Target="https://docs.mongodb.com/manual/core/document/#bson-document-forma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docs.mongodb.com/manual/reference/method/db.collection.find/#db.collection.find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hyperlink" Target="https://docs.mongodb.com/manual/reference/operator/query/lt/#op._S_lt" TargetMode="External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mongodb.com/manual/core/document/#document-query-filter" TargetMode="External"/><Relationship Id="rId3" Type="http://schemas.openxmlformats.org/officeDocument/2006/relationships/hyperlink" Target="https://docs.mongodb.com/manual/core/document/#bson-document-format" TargetMode="External"/><Relationship Id="rId7" Type="http://schemas.openxmlformats.org/officeDocument/2006/relationships/hyperlink" Target="https://docs.mongodb.com/manual/reference/method/db.collection.replaceOne/#db.collection.replaceOn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mongodb.com/manual/reference/method/db.collection.updateMany/#db.collection.updateMany" TargetMode="External"/><Relationship Id="rId5" Type="http://schemas.openxmlformats.org/officeDocument/2006/relationships/hyperlink" Target="https://docs.mongodb.com/manual/reference/method/db.collection.updateOne/#db.collection.updateOne" TargetMode="External"/><Relationship Id="rId4" Type="http://schemas.openxmlformats.org/officeDocument/2006/relationships/hyperlink" Target="https://docs.mongodb.com/manual/core/databases-and-collections/#collections" TargetMode="External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method/db.collection.deleteOne/#db.collection.deleteOn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docs.mongodb.com/manual/reference/method/db.collection.deleteMany/#db.collection.deleteMan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docs.mongodb.com/manual/reference/glossary/#term-dot-not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Introduction to MongoDB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dirty="0"/>
              <a:t>MSA 8040: Data Management for Analytics</a:t>
            </a:r>
          </a:p>
          <a:p>
            <a:r>
              <a:rPr lang="en-US" sz="1800" dirty="0" err="1"/>
              <a:t>Houping</a:t>
            </a:r>
            <a:r>
              <a:rPr lang="en-US" sz="1800" dirty="0"/>
              <a:t> Xiao</a:t>
            </a:r>
          </a:p>
          <a:p>
            <a:r>
              <a:rPr lang="en-US" sz="1800" dirty="0" err="1"/>
              <a:t>hxiao@gsu.edu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02342" y="4422344"/>
            <a:ext cx="4614863" cy="86218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23898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E8D2C-8BA4-A748-80AD-20620848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uses </a:t>
            </a:r>
            <a:r>
              <a:rPr lang="en-US" dirty="0" err="1"/>
              <a:t>sharding</a:t>
            </a:r>
            <a:r>
              <a:rPr lang="en-US" dirty="0"/>
              <a:t> to distribute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5C733-CBB7-2D4D-8567-B1F85B079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1" y="1937897"/>
            <a:ext cx="7966709" cy="34148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500" dirty="0" err="1"/>
              <a:t>Sharding</a:t>
            </a:r>
            <a:r>
              <a:rPr lang="en-US" sz="1500" dirty="0"/>
              <a:t>: break up a collection into subsets of data and store them across multiple shards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9852A-182C-2545-8D4D-5AA63594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B87B-7086-D545-9125-71A91332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CAE9E-6DF3-024E-898B-DB227792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64E7FB-3FD0-B448-B61E-1710DB867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844" y="2226994"/>
            <a:ext cx="4093106" cy="34499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EA4811-792D-D843-A496-F0638F2529F2}"/>
              </a:ext>
            </a:extLst>
          </p:cNvPr>
          <p:cNvSpPr txBox="1"/>
          <p:nvPr/>
        </p:nvSpPr>
        <p:spPr>
          <a:xfrm>
            <a:off x="3028951" y="2532046"/>
            <a:ext cx="7895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requests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4DE3BB-2955-7044-995B-5288FBE7DF6B}"/>
              </a:ext>
            </a:extLst>
          </p:cNvPr>
          <p:cNvSpPr txBox="1"/>
          <p:nvPr/>
        </p:nvSpPr>
        <p:spPr>
          <a:xfrm>
            <a:off x="6684746" y="3528019"/>
            <a:ext cx="21729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432FF"/>
                </a:solidFill>
              </a:rPr>
              <a:t>Meta data</a:t>
            </a:r>
          </a:p>
          <a:p>
            <a:r>
              <a:rPr lang="en-US" sz="1350" dirty="0"/>
              <a:t>which data should be extracted from which shard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8393CD-1EB9-A740-9D95-EE7F866A538A}"/>
              </a:ext>
            </a:extLst>
          </p:cNvPr>
          <p:cNvSpPr txBox="1"/>
          <p:nvPr/>
        </p:nvSpPr>
        <p:spPr>
          <a:xfrm>
            <a:off x="2220682" y="4167044"/>
            <a:ext cx="14248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 replica set holds portion of data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7EEAE9D-14A4-834D-8B12-15100726D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00" y="4452905"/>
            <a:ext cx="1880586" cy="101749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93E4ED-EB48-5B4B-AC1A-8A382FE6DD67}"/>
              </a:ext>
            </a:extLst>
          </p:cNvPr>
          <p:cNvSpPr txBox="1"/>
          <p:nvPr/>
        </p:nvSpPr>
        <p:spPr>
          <a:xfrm>
            <a:off x="137376" y="3687934"/>
            <a:ext cx="208330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Each collection is stored in multiple parts across multiple shards</a:t>
            </a:r>
          </a:p>
        </p:txBody>
      </p:sp>
    </p:spTree>
    <p:extLst>
      <p:ext uri="{BB962C8B-B14F-4D97-AF65-F5344CB8AC3E}">
        <p14:creationId xmlns:p14="http://schemas.microsoft.com/office/powerpoint/2010/main" val="334081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A4EC2-6EFC-DE45-BB8E-BF62B9E6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</a:t>
            </a:r>
            <a:r>
              <a:rPr lang="en-US" dirty="0">
                <a:solidFill>
                  <a:srgbClr val="0432FF"/>
                </a:solidFill>
              </a:rPr>
              <a:t>CRUD</a:t>
            </a:r>
            <a:r>
              <a:rPr lang="en-US" dirty="0"/>
              <a:t>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A9D57-D17F-0E49-88D4-C006D6EA8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CRUD: </a:t>
            </a:r>
            <a:r>
              <a:rPr lang="en-US" b="1" dirty="0"/>
              <a:t>C</a:t>
            </a:r>
            <a:r>
              <a:rPr lang="en-US" dirty="0"/>
              <a:t>reate, </a:t>
            </a:r>
            <a:r>
              <a:rPr lang="en-US" b="1" dirty="0"/>
              <a:t>R</a:t>
            </a:r>
            <a:r>
              <a:rPr lang="en-US" dirty="0"/>
              <a:t>ead, </a:t>
            </a:r>
            <a:r>
              <a:rPr lang="en-US" b="1" dirty="0"/>
              <a:t>U</a:t>
            </a:r>
            <a:r>
              <a:rPr lang="en-US" dirty="0"/>
              <a:t>pdate, &amp; </a:t>
            </a:r>
            <a:r>
              <a:rPr lang="en-US" b="1" dirty="0"/>
              <a:t>D</a:t>
            </a:r>
            <a:r>
              <a:rPr lang="en-US" dirty="0"/>
              <a:t>elete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 MongoDB, Create, Update &amp; Delete operations target a </a:t>
            </a:r>
            <a:r>
              <a:rPr lang="en-US" dirty="0">
                <a:solidFill>
                  <a:srgbClr val="0432FF"/>
                </a:solidFill>
              </a:rPr>
              <a:t>single collection</a:t>
            </a:r>
            <a:r>
              <a:rPr lang="en-US" dirty="0"/>
              <a:t>. All write operations in MongoDB are </a:t>
            </a:r>
            <a:r>
              <a:rPr lang="en-US" dirty="0">
                <a:solidFill>
                  <a:srgbClr val="0432FF"/>
                </a:solidFill>
              </a:rPr>
              <a:t>atomic</a:t>
            </a:r>
            <a:r>
              <a:rPr lang="en-US" dirty="0"/>
              <a:t> on the level of a single document.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5205F-A7A5-6941-B6FC-14159773D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211E2-4819-174C-9946-0358BDDD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82933B-4744-DE47-8DAC-A25346B0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5E97B2-649B-7440-A40C-AB5CD5E2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040" y="4449486"/>
            <a:ext cx="3171920" cy="172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35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99FE-3C30-2443-BCE6-5911BC01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</a:t>
            </a:r>
            <a:r>
              <a:rPr lang="en-US" dirty="0">
                <a:solidFill>
                  <a:srgbClr val="0432FF"/>
                </a:solidFill>
              </a:rPr>
              <a:t>C</a:t>
            </a:r>
            <a:r>
              <a:rPr lang="en-US" dirty="0"/>
              <a:t>RUD operations: </a:t>
            </a:r>
            <a:r>
              <a:rPr lang="en-US" dirty="0">
                <a:solidFill>
                  <a:srgbClr val="0432FF"/>
                </a:solidFill>
              </a:rPr>
              <a:t>C</a:t>
            </a:r>
            <a:r>
              <a:rPr lang="en-US" dirty="0"/>
              <a:t>reate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A14E9-9776-8443-AEE2-D5B2A021C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49231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Create or insert operations add new </a:t>
            </a:r>
            <a:r>
              <a:rPr lang="en-US" dirty="0">
                <a:hlinkClick r:id="rId3"/>
              </a:rPr>
              <a:t>documents</a:t>
            </a:r>
            <a:r>
              <a:rPr lang="en-US" dirty="0"/>
              <a:t> to a </a:t>
            </a:r>
            <a:r>
              <a:rPr lang="en-US" dirty="0">
                <a:hlinkClick r:id="rId4"/>
              </a:rPr>
              <a:t>collection</a:t>
            </a:r>
            <a:r>
              <a:rPr lang="en-US" dirty="0"/>
              <a:t>. If the collection does not currently exist, insert operations will create the collection.</a:t>
            </a:r>
          </a:p>
          <a:p>
            <a:pPr marL="0" indent="0" algn="ctr">
              <a:buNone/>
            </a:pPr>
            <a:r>
              <a:rPr lang="en-US" u="sng" dirty="0">
                <a:hlinkClick r:id="rId5" tooltip="db.collection.insertOne()"/>
              </a:rPr>
              <a:t>db.collection.insertOne()</a:t>
            </a: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dirty="0">
                <a:hlinkClick r:id="rId6" tooltip="db.collection.insertMany()"/>
              </a:rPr>
              <a:t>db.collection.insertMany()</a:t>
            </a:r>
            <a:r>
              <a:rPr lang="en-US" dirty="0"/>
              <a:t> 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43481-9C13-D848-B5EA-E3742F7A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05A0-14AB-104D-87DB-E86957D1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FC075-EE7A-FC45-B501-2E0D74D2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A45E0F-A3ED-5648-8F43-669DDA642D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1983" y="3854225"/>
            <a:ext cx="5194527" cy="19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6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99FE-3C30-2443-BCE6-5911BC01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C</a:t>
            </a:r>
            <a:r>
              <a:rPr lang="en-US" dirty="0">
                <a:solidFill>
                  <a:srgbClr val="0432FF"/>
                </a:solidFill>
              </a:rPr>
              <a:t>R</a:t>
            </a:r>
            <a:r>
              <a:rPr lang="en-US" dirty="0"/>
              <a:t>UD operations: </a:t>
            </a:r>
            <a:r>
              <a:rPr lang="en-US" dirty="0">
                <a:solidFill>
                  <a:srgbClr val="0432FF"/>
                </a:solidFill>
              </a:rPr>
              <a:t>R</a:t>
            </a:r>
            <a:r>
              <a:rPr lang="en-US" dirty="0"/>
              <a:t>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A14E9-9776-8443-AEE2-D5B2A021C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41970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Retrieves </a:t>
            </a:r>
            <a:r>
              <a:rPr lang="en-US" dirty="0">
                <a:hlinkClick r:id="rId2"/>
              </a:rPr>
              <a:t>documents</a:t>
            </a:r>
            <a:r>
              <a:rPr lang="en-US" dirty="0"/>
              <a:t> from a </a:t>
            </a:r>
            <a:r>
              <a:rPr lang="en-US" dirty="0">
                <a:hlinkClick r:id="rId3"/>
              </a:rPr>
              <a:t>collection</a:t>
            </a:r>
            <a:r>
              <a:rPr lang="en-US" dirty="0"/>
              <a:t>; i.e. queries a collection for documents. To read documents from a collection:</a:t>
            </a:r>
          </a:p>
          <a:p>
            <a:pPr marL="0" indent="0" algn="ctr">
              <a:buNone/>
            </a:pPr>
            <a:r>
              <a:rPr lang="en-US" u="sng" dirty="0">
                <a:hlinkClick r:id="rId4" tooltip="db.collection.find()"/>
              </a:rPr>
              <a:t>db.collection.find()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43481-9C13-D848-B5EA-E3742F7A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05A0-14AB-104D-87DB-E86957D1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FC075-EE7A-FC45-B501-2E0D74D2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BB7534-D418-E843-8B4F-BAFA90673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6363" y="3646170"/>
            <a:ext cx="63912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90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60C2-FAA8-674E-BF19-B4680EB3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operators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5C5D344-B551-3440-823A-167DCEA46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543" y="2226469"/>
            <a:ext cx="5568914" cy="326350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65059-6B22-3743-A4E2-522871982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D6A4-2D37-944C-B468-FDE56EB09D9C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1E4DE8-D957-3941-8073-384134AC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E7C4-81C2-0C49-B9CE-2F5B55A69FF5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D12E87-A6AB-0E48-8D40-E63D40B82D21}"/>
              </a:ext>
            </a:extLst>
          </p:cNvPr>
          <p:cNvSpPr txBox="1"/>
          <p:nvPr/>
        </p:nvSpPr>
        <p:spPr>
          <a:xfrm>
            <a:off x="2259564" y="5591175"/>
            <a:ext cx="46767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docs.mongodb.com</a:t>
            </a:r>
            <a:r>
              <a:rPr lang="en-US" sz="1350" dirty="0"/>
              <a:t>/manual/reference/operator/query/</a:t>
            </a:r>
          </a:p>
        </p:txBody>
      </p:sp>
    </p:spTree>
    <p:extLst>
      <p:ext uri="{BB962C8B-B14F-4D97-AF65-F5344CB8AC3E}">
        <p14:creationId xmlns:p14="http://schemas.microsoft.com/office/powerpoint/2010/main" val="421124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1D10-FBA7-D942-851F-0E8D6C62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documents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A631F-6319-2C46-BB9E-6E2395E7B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F9B25-A772-154C-8DD6-DB854A903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DC2D3-90F5-444E-A62B-58BD88BA3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15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D7484C0-596C-0443-A6E0-EA9BF974F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91" y="1991679"/>
            <a:ext cx="5435373" cy="125547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D93CA2-2A82-5347-A586-9BFDFEC3A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67" y="3843937"/>
            <a:ext cx="2576341" cy="3852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339E5D5-6672-234C-85BD-20940534FE8A}"/>
              </a:ext>
            </a:extLst>
          </p:cNvPr>
          <p:cNvSpPr/>
          <p:nvPr/>
        </p:nvSpPr>
        <p:spPr>
          <a:xfrm>
            <a:off x="150970" y="3577039"/>
            <a:ext cx="27913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432FF"/>
                </a:solidFill>
              </a:rPr>
              <a:t>select all documents in the collection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37D6E6-C517-0448-A0E5-88DFE0C56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888" y="2219365"/>
            <a:ext cx="2295525" cy="400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8DD86C6-F01B-9F47-87EF-D167659117F9}"/>
              </a:ext>
            </a:extLst>
          </p:cNvPr>
          <p:cNvSpPr/>
          <p:nvPr/>
        </p:nvSpPr>
        <p:spPr>
          <a:xfrm>
            <a:off x="6115050" y="1636576"/>
            <a:ext cx="289864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To specify equality conditions, use &lt;field&gt;:&lt;value&gt; expressions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BAB4C9-6183-7644-8C58-D671350F2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1" y="5093165"/>
            <a:ext cx="4514850" cy="3305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D5482D-C83B-EF45-94AD-700278974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66" y="4476416"/>
            <a:ext cx="2971800" cy="323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6C1244-377F-A148-9CE6-7F9258EEC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323" y="3183168"/>
            <a:ext cx="4524375" cy="3524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14FC1C-669C-074C-B3DC-5F2A970AC5E4}"/>
              </a:ext>
            </a:extLst>
          </p:cNvPr>
          <p:cNvSpPr txBox="1"/>
          <p:nvPr/>
        </p:nvSpPr>
        <p:spPr>
          <a:xfrm>
            <a:off x="6530298" y="2958000"/>
            <a:ext cx="5405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432FF"/>
                </a:solidFill>
              </a:rPr>
              <a:t>AND</a:t>
            </a:r>
            <a:r>
              <a:rPr lang="en-US" sz="1350" dirty="0"/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748838-A46F-2C4C-AA02-1F2F832A59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63" y="3848715"/>
            <a:ext cx="5326152" cy="25404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4E9134-6169-B544-885C-C67E39E5EE73}"/>
              </a:ext>
            </a:extLst>
          </p:cNvPr>
          <p:cNvSpPr txBox="1"/>
          <p:nvPr/>
        </p:nvSpPr>
        <p:spPr>
          <a:xfrm>
            <a:off x="6552417" y="3599594"/>
            <a:ext cx="3946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432FF"/>
                </a:solidFill>
              </a:rPr>
              <a:t>OR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3709BF7-425D-ED43-8627-DAF3313213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0905" y="4184141"/>
            <a:ext cx="4257675" cy="1000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ADDBD6-6271-5045-B1F8-06481B71921F}"/>
              </a:ext>
            </a:extLst>
          </p:cNvPr>
          <p:cNvSpPr/>
          <p:nvPr/>
        </p:nvSpPr>
        <p:spPr>
          <a:xfrm>
            <a:off x="5020056" y="5162016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350" dirty="0"/>
              <a:t>the status equals "A" </a:t>
            </a:r>
            <a:r>
              <a:rPr lang="en-US" sz="1350" b="1" dirty="0"/>
              <a:t>and</a:t>
            </a:r>
            <a:r>
              <a:rPr lang="en-US" sz="1350" dirty="0"/>
              <a:t> </a:t>
            </a:r>
            <a:r>
              <a:rPr lang="en-US" sz="1350" i="1" dirty="0"/>
              <a:t>either</a:t>
            </a:r>
            <a:r>
              <a:rPr lang="en-US" sz="1350" dirty="0"/>
              <a:t> qty is less than (</a:t>
            </a:r>
            <a:r>
              <a:rPr lang="en-US" sz="1350" dirty="0">
                <a:hlinkClick r:id="rId10" tooltip="$lt"/>
              </a:rPr>
              <a:t>$lt</a:t>
            </a:r>
            <a:r>
              <a:rPr lang="en-US" sz="1350" dirty="0"/>
              <a:t>) 30 </a:t>
            </a:r>
            <a:r>
              <a:rPr lang="en-US" sz="1350" i="1" dirty="0"/>
              <a:t>or</a:t>
            </a:r>
            <a:r>
              <a:rPr lang="en-US" sz="1350" dirty="0"/>
              <a:t> item starts with the character p</a:t>
            </a:r>
          </a:p>
        </p:txBody>
      </p:sp>
    </p:spTree>
    <p:extLst>
      <p:ext uri="{BB962C8B-B14F-4D97-AF65-F5344CB8AC3E}">
        <p14:creationId xmlns:p14="http://schemas.microsoft.com/office/powerpoint/2010/main" val="71576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99FE-3C30-2443-BCE6-5911BC01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CR</a:t>
            </a:r>
            <a:r>
              <a:rPr lang="en-US" dirty="0">
                <a:solidFill>
                  <a:srgbClr val="0432FF"/>
                </a:solidFill>
              </a:rPr>
              <a:t>U</a:t>
            </a:r>
            <a:r>
              <a:rPr lang="en-US" dirty="0"/>
              <a:t>D operations: </a:t>
            </a:r>
            <a:r>
              <a:rPr lang="en-US" dirty="0">
                <a:solidFill>
                  <a:srgbClr val="0432FF"/>
                </a:solidFill>
              </a:rPr>
              <a:t>U</a:t>
            </a:r>
            <a:r>
              <a:rPr lang="en-US" dirty="0"/>
              <a:t>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A14E9-9776-8443-AEE2-D5B2A021C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95005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Modify existing </a:t>
            </a:r>
            <a:r>
              <a:rPr lang="en-US" dirty="0">
                <a:hlinkClick r:id="rId3"/>
              </a:rPr>
              <a:t>documents</a:t>
            </a:r>
            <a:r>
              <a:rPr lang="en-US" dirty="0"/>
              <a:t> in a </a:t>
            </a:r>
            <a:r>
              <a:rPr lang="en-US" dirty="0">
                <a:hlinkClick r:id="rId4"/>
              </a:rPr>
              <a:t>collection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>
                <a:hlinkClick r:id="rId5" tooltip="db.collection.updateOne()"/>
              </a:rPr>
              <a:t>db.collection.updateOne()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6" tooltip="db.collection.updateMany()"/>
              </a:rPr>
              <a:t>db.collection.updateMany()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7" tooltip="db.collection.replaceOne()"/>
              </a:rPr>
              <a:t>db.collection.replaceOne()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dirty="0"/>
              <a:t>Specify criteria, or filters, that identify the documents to update. These </a:t>
            </a:r>
            <a:r>
              <a:rPr lang="en-US" dirty="0">
                <a:hlinkClick r:id="rId8"/>
              </a:rPr>
              <a:t>filters</a:t>
            </a:r>
            <a:r>
              <a:rPr lang="en-US" dirty="0"/>
              <a:t> use the same syntax as read operations.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43481-9C13-D848-B5EA-E3742F7A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05A0-14AB-104D-87DB-E86957D1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FC075-EE7A-FC45-B501-2E0D74D2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A04EBF-5E8F-DF4E-AACA-F7C2E5F99C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073" y="4176522"/>
            <a:ext cx="62960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0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99FE-3C30-2443-BCE6-5911BC01B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CRU</a:t>
            </a:r>
            <a:r>
              <a:rPr lang="en-US" dirty="0">
                <a:solidFill>
                  <a:srgbClr val="0432FF"/>
                </a:solidFill>
              </a:rPr>
              <a:t>D</a:t>
            </a:r>
            <a:r>
              <a:rPr lang="en-US" dirty="0"/>
              <a:t> operations: </a:t>
            </a:r>
            <a:r>
              <a:rPr lang="en-US" dirty="0">
                <a:solidFill>
                  <a:srgbClr val="0432FF"/>
                </a:solidFill>
              </a:rPr>
              <a:t>D</a:t>
            </a:r>
            <a:r>
              <a:rPr lang="en-US" dirty="0"/>
              <a:t>elete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A14E9-9776-8443-AEE2-D5B2A021C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87690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Delete operations remove documents from a collection. MongoDB provides the following methods to delete documents of a collection:</a:t>
            </a:r>
          </a:p>
          <a:p>
            <a:pPr marL="0" indent="0" algn="ctr">
              <a:buNone/>
            </a:pPr>
            <a:r>
              <a:rPr lang="en-US" dirty="0">
                <a:hlinkClick r:id="rId3" tooltip="db.collection.deleteOne()"/>
              </a:rPr>
              <a:t>db.collection.deleteOne()</a:t>
            </a:r>
            <a:r>
              <a:rPr lang="en-US" dirty="0"/>
              <a:t> </a:t>
            </a:r>
          </a:p>
          <a:p>
            <a:pPr marL="0" indent="0" algn="ctr">
              <a:buNone/>
            </a:pPr>
            <a:r>
              <a:rPr lang="en-US" dirty="0">
                <a:hlinkClick r:id="rId4" tooltip="db.collection.deleteMany()"/>
              </a:rPr>
              <a:t>db.collection.deleteMany()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43481-9C13-D848-B5EA-E3742F7A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05A0-14AB-104D-87DB-E86957D1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FC075-EE7A-FC45-B501-2E0D74D2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E3D8F-5838-A448-96F9-24B6AC133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1338" y="4204573"/>
            <a:ext cx="582930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73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E300-A941-354F-8DF3-12C369CA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 array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3D063-D2CF-D945-BE51-EE7C3376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4F6D8-BB62-C641-B4B5-D892817A8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5CE6A-B899-E84B-A3F5-85860C58C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18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DA0F743-C7BF-0140-BC4D-17E7989DB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" y="1849911"/>
            <a:ext cx="5615940" cy="134998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742A04-D87C-1B41-9797-46E4AFAD1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96" y="4312049"/>
            <a:ext cx="4000500" cy="41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A65D48-EA41-7D46-A481-B76B5048B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62" y="5214558"/>
            <a:ext cx="4724400" cy="3524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0F9AD1-5E69-DB44-9DBA-122D48E37577}"/>
              </a:ext>
            </a:extLst>
          </p:cNvPr>
          <p:cNvSpPr txBox="1"/>
          <p:nvPr/>
        </p:nvSpPr>
        <p:spPr>
          <a:xfrm>
            <a:off x="1908050" y="4006060"/>
            <a:ext cx="42114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Exact Array to match: </a:t>
            </a:r>
            <a:r>
              <a:rPr lang="en-US" sz="1350" dirty="0">
                <a:solidFill>
                  <a:srgbClr val="FF0000"/>
                </a:solidFill>
              </a:rPr>
              <a:t>including the order of the elements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E4965D9-0B21-B645-A10C-AB9BD6C111DF}"/>
              </a:ext>
            </a:extLst>
          </p:cNvPr>
          <p:cNvSpPr/>
          <p:nvPr/>
        </p:nvSpPr>
        <p:spPr>
          <a:xfrm>
            <a:off x="2324862" y="4376670"/>
            <a:ext cx="1360170" cy="255727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548366F-B376-9040-8519-DFF55F510E67}"/>
              </a:ext>
            </a:extLst>
          </p:cNvPr>
          <p:cNvSpPr/>
          <p:nvPr/>
        </p:nvSpPr>
        <p:spPr>
          <a:xfrm>
            <a:off x="425196" y="2199434"/>
            <a:ext cx="4841748" cy="223215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CD8028EA-33A1-BD4E-AD25-B796329AFEE7}"/>
              </a:ext>
            </a:extLst>
          </p:cNvPr>
          <p:cNvSpPr/>
          <p:nvPr/>
        </p:nvSpPr>
        <p:spPr>
          <a:xfrm>
            <a:off x="1200150" y="4815807"/>
            <a:ext cx="457200" cy="375118"/>
          </a:xfrm>
          <a:prstGeom prst="down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F7C939-C14A-4D45-BE4F-94CDEDB80B2C}"/>
              </a:ext>
            </a:extLst>
          </p:cNvPr>
          <p:cNvSpPr txBox="1"/>
          <p:nvPr/>
        </p:nvSpPr>
        <p:spPr>
          <a:xfrm>
            <a:off x="2730191" y="4854705"/>
            <a:ext cx="35593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432FF"/>
                </a:solidFill>
              </a:rPr>
              <a:t>If we do not care the order of elements, use $all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7DFF3DC-0408-CB44-9BD0-C2EC98C7A501}"/>
              </a:ext>
            </a:extLst>
          </p:cNvPr>
          <p:cNvSpPr/>
          <p:nvPr/>
        </p:nvSpPr>
        <p:spPr>
          <a:xfrm>
            <a:off x="2361438" y="5240451"/>
            <a:ext cx="2299716" cy="255727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BB6A2F9-4DED-154D-8371-A249BFD31D7D}"/>
              </a:ext>
            </a:extLst>
          </p:cNvPr>
          <p:cNvSpPr/>
          <p:nvPr/>
        </p:nvSpPr>
        <p:spPr>
          <a:xfrm>
            <a:off x="425196" y="2023137"/>
            <a:ext cx="4841748" cy="182362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B07B9B4-92F3-B74A-96E8-0465FB9281DE}"/>
              </a:ext>
            </a:extLst>
          </p:cNvPr>
          <p:cNvSpPr/>
          <p:nvPr/>
        </p:nvSpPr>
        <p:spPr>
          <a:xfrm>
            <a:off x="425196" y="2420200"/>
            <a:ext cx="4841748" cy="154819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178047-63AA-9845-ADB8-0DD0B6B2C4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62" y="3593643"/>
            <a:ext cx="3162300" cy="3238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8394D1A-6C05-7C46-83BC-BF02B296C015}"/>
              </a:ext>
            </a:extLst>
          </p:cNvPr>
          <p:cNvSpPr txBox="1"/>
          <p:nvPr/>
        </p:nvSpPr>
        <p:spPr>
          <a:xfrm>
            <a:off x="1842158" y="3279723"/>
            <a:ext cx="40354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Documents where tag array contains at least one “red”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86BC88D-EC23-4747-823C-BF07912C43E2}"/>
              </a:ext>
            </a:extLst>
          </p:cNvPr>
          <p:cNvSpPr/>
          <p:nvPr/>
        </p:nvSpPr>
        <p:spPr>
          <a:xfrm>
            <a:off x="425196" y="2578245"/>
            <a:ext cx="4841748" cy="198098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Down Arrow 22">
            <a:extLst>
              <a:ext uri="{FF2B5EF4-FFF2-40B4-BE49-F238E27FC236}">
                <a16:creationId xmlns:a16="http://schemas.microsoft.com/office/drawing/2014/main" id="{A7833684-FCE6-9F48-A51A-697FB760E7B7}"/>
              </a:ext>
            </a:extLst>
          </p:cNvPr>
          <p:cNvSpPr/>
          <p:nvPr/>
        </p:nvSpPr>
        <p:spPr>
          <a:xfrm>
            <a:off x="1200150" y="3954414"/>
            <a:ext cx="457200" cy="375118"/>
          </a:xfrm>
          <a:prstGeom prst="down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FA5A21-1261-8949-BFCA-771E0208C4DA}"/>
              </a:ext>
            </a:extLst>
          </p:cNvPr>
          <p:cNvSpPr txBox="1"/>
          <p:nvPr/>
        </p:nvSpPr>
        <p:spPr>
          <a:xfrm>
            <a:off x="6327649" y="1972819"/>
            <a:ext cx="2505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specify conditions on the elements in the array field, use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D0EC751-54D4-1048-ABE4-C32FE98F05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335" y="2539903"/>
            <a:ext cx="3516630" cy="3048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123A722-FC7B-FC4D-AEB4-16B21F477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2590" y="2959227"/>
            <a:ext cx="3762375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9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2A21-0D52-7940-8732-B85684DB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 array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99052-587B-7649-9644-E21EA4AC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F169F-5A2C-214D-A634-94296098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A15CE-C9C8-BE40-81AD-030B4273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501F3B-860E-B044-B890-963706A50E43}"/>
              </a:ext>
            </a:extLst>
          </p:cNvPr>
          <p:cNvSpPr txBox="1"/>
          <p:nvPr/>
        </p:nvSpPr>
        <p:spPr>
          <a:xfrm>
            <a:off x="5809869" y="1882892"/>
            <a:ext cx="2505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specify conditions on the elements in the array field, 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37C99D-8488-F44E-89AC-F1F12E4C8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335" y="2472191"/>
            <a:ext cx="3516630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D160F4-3BED-AF4E-B5FE-BB28C5CEF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4" y="3703851"/>
            <a:ext cx="3762375" cy="352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B4F1E5-14E2-524B-9EB8-EF195430C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94" y="4443413"/>
            <a:ext cx="4467225" cy="285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2CF7E0-A872-3D48-AE2E-FA2710DC3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494" y="5196112"/>
            <a:ext cx="5667375" cy="323850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AB5D96E7-1E9A-714E-9473-F2CD052C6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0" y="1882892"/>
            <a:ext cx="5615940" cy="1349986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182D144-C029-6542-8D06-85FC89287FA5}"/>
              </a:ext>
            </a:extLst>
          </p:cNvPr>
          <p:cNvSpPr txBox="1"/>
          <p:nvPr/>
        </p:nvSpPr>
        <p:spPr>
          <a:xfrm>
            <a:off x="1508761" y="3356852"/>
            <a:ext cx="41417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432FF"/>
                </a:solidFill>
              </a:rPr>
              <a:t>At least one single element satisfies the condition $</a:t>
            </a:r>
            <a:r>
              <a:rPr lang="en-US" sz="1350" dirty="0" err="1">
                <a:solidFill>
                  <a:srgbClr val="0432FF"/>
                </a:solidFill>
              </a:rPr>
              <a:t>gt</a:t>
            </a:r>
            <a:r>
              <a:rPr lang="en-US" sz="1350" dirty="0">
                <a:solidFill>
                  <a:srgbClr val="0432FF"/>
                </a:solidFill>
              </a:rPr>
              <a:t> 25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BF0A2DE-99E6-FE40-AE38-4E90C25B5427}"/>
              </a:ext>
            </a:extLst>
          </p:cNvPr>
          <p:cNvSpPr/>
          <p:nvPr/>
        </p:nvSpPr>
        <p:spPr>
          <a:xfrm>
            <a:off x="242316" y="4068295"/>
            <a:ext cx="457200" cy="375118"/>
          </a:xfrm>
          <a:prstGeom prst="down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74006DEE-F2A2-7847-8B15-2FBCA74E95D4}"/>
              </a:ext>
            </a:extLst>
          </p:cNvPr>
          <p:cNvSpPr/>
          <p:nvPr/>
        </p:nvSpPr>
        <p:spPr>
          <a:xfrm>
            <a:off x="242316" y="4775079"/>
            <a:ext cx="457200" cy="375118"/>
          </a:xfrm>
          <a:prstGeom prst="down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817BB-DD2D-DB45-A00B-C4BE46E6383D}"/>
              </a:ext>
            </a:extLst>
          </p:cNvPr>
          <p:cNvSpPr txBox="1"/>
          <p:nvPr/>
        </p:nvSpPr>
        <p:spPr>
          <a:xfrm>
            <a:off x="699517" y="4143456"/>
            <a:ext cx="77587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432FF"/>
                </a:solidFill>
              </a:rPr>
              <a:t>Either one single element meets these condition or any combination of array elements meet the conditions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2E7770-72F8-8446-A7FB-CF4973871610}"/>
              </a:ext>
            </a:extLst>
          </p:cNvPr>
          <p:cNvSpPr txBox="1"/>
          <p:nvPr/>
        </p:nvSpPr>
        <p:spPr>
          <a:xfrm>
            <a:off x="922061" y="4833886"/>
            <a:ext cx="47224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432FF"/>
                </a:solidFill>
              </a:rPr>
              <a:t>$</a:t>
            </a:r>
            <a:r>
              <a:rPr lang="en-US" sz="1350" dirty="0" err="1">
                <a:solidFill>
                  <a:srgbClr val="0432FF"/>
                </a:solidFill>
              </a:rPr>
              <a:t>elemMatch</a:t>
            </a:r>
            <a:r>
              <a:rPr lang="en-US" sz="1350" dirty="0">
                <a:solidFill>
                  <a:srgbClr val="0432FF"/>
                </a:solidFill>
              </a:rPr>
              <a:t>: at least one array element meets all the conditions</a:t>
            </a:r>
          </a:p>
        </p:txBody>
      </p:sp>
    </p:spTree>
    <p:extLst>
      <p:ext uri="{BB962C8B-B14F-4D97-AF65-F5344CB8AC3E}">
        <p14:creationId xmlns:p14="http://schemas.microsoft.com/office/powerpoint/2010/main" val="1578397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F729FE-60C4-C943-A93C-C87A3670B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MSA8040-I4I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DD2A18-361B-8C48-B957-C31E0FBA5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33B6B-5CE1-DB43-9353-D7DF7BC8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63E7-2EAC-C444-B2A5-2B71118A682F}" type="datetime1">
              <a:rPr lang="en-US" smtClean="0"/>
              <a:t>11/2/22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F5DF55-5F51-1444-922F-776AE0259B39}"/>
              </a:ext>
            </a:extLst>
          </p:cNvPr>
          <p:cNvSpPr/>
          <p:nvPr/>
        </p:nvSpPr>
        <p:spPr>
          <a:xfrm>
            <a:off x="748893" y="1611800"/>
            <a:ext cx="1062870" cy="8420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A46429-5F19-9B42-8E2D-38B5BB37CDAB}"/>
              </a:ext>
            </a:extLst>
          </p:cNvPr>
          <p:cNvSpPr/>
          <p:nvPr/>
        </p:nvSpPr>
        <p:spPr>
          <a:xfrm>
            <a:off x="5480689" y="1597758"/>
            <a:ext cx="1178515" cy="8420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DC1369-2563-874F-9392-E75156DE9180}"/>
              </a:ext>
            </a:extLst>
          </p:cNvPr>
          <p:cNvSpPr/>
          <p:nvPr/>
        </p:nvSpPr>
        <p:spPr>
          <a:xfrm>
            <a:off x="3929926" y="1611800"/>
            <a:ext cx="1071494" cy="8420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D33AE0-9DB6-5448-92E7-9681C7C0B0F7}"/>
              </a:ext>
            </a:extLst>
          </p:cNvPr>
          <p:cNvSpPr/>
          <p:nvPr/>
        </p:nvSpPr>
        <p:spPr>
          <a:xfrm>
            <a:off x="2339409" y="1611800"/>
            <a:ext cx="1098631" cy="84202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3C0A71-C430-C64F-AB5C-38453D9BBAC8}"/>
              </a:ext>
            </a:extLst>
          </p:cNvPr>
          <p:cNvSpPr/>
          <p:nvPr/>
        </p:nvSpPr>
        <p:spPr>
          <a:xfrm>
            <a:off x="7110959" y="1611800"/>
            <a:ext cx="1081525" cy="84202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96EDB1-1087-224B-82CF-2DD9E28D2E2E}"/>
              </a:ext>
            </a:extLst>
          </p:cNvPr>
          <p:cNvSpPr/>
          <p:nvPr/>
        </p:nvSpPr>
        <p:spPr>
          <a:xfrm>
            <a:off x="699919" y="1546880"/>
            <a:ext cx="135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1: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59FEB0-15B9-9049-9575-64AD8CE2C6B1}"/>
              </a:ext>
            </a:extLst>
          </p:cNvPr>
          <p:cNvSpPr/>
          <p:nvPr/>
        </p:nvSpPr>
        <p:spPr>
          <a:xfrm>
            <a:off x="2279543" y="1530648"/>
            <a:ext cx="15430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2: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MySQL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E36416F-0357-394C-ABB1-1B0FA0E44489}"/>
              </a:ext>
            </a:extLst>
          </p:cNvPr>
          <p:cNvSpPr/>
          <p:nvPr/>
        </p:nvSpPr>
        <p:spPr>
          <a:xfrm>
            <a:off x="3898395" y="1530648"/>
            <a:ext cx="10513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3: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NoSQL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D0048E-F298-BF4A-85B4-352D4E862AE3}"/>
              </a:ext>
            </a:extLst>
          </p:cNvPr>
          <p:cNvSpPr/>
          <p:nvPr/>
        </p:nvSpPr>
        <p:spPr>
          <a:xfrm>
            <a:off x="5428770" y="1545019"/>
            <a:ext cx="1360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4: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Web Scraping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244956-2829-B846-A881-00AE4898EB4B}"/>
              </a:ext>
            </a:extLst>
          </p:cNvPr>
          <p:cNvSpPr/>
          <p:nvPr/>
        </p:nvSpPr>
        <p:spPr>
          <a:xfrm>
            <a:off x="7075742" y="1551668"/>
            <a:ext cx="1185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Section 5: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Text Mining</a:t>
            </a:r>
          </a:p>
        </p:txBody>
      </p:sp>
      <p:sp>
        <p:nvSpPr>
          <p:cNvPr id="16" name="Chevron 15">
            <a:extLst>
              <a:ext uri="{FF2B5EF4-FFF2-40B4-BE49-F238E27FC236}">
                <a16:creationId xmlns:a16="http://schemas.microsoft.com/office/drawing/2014/main" id="{7211F4FB-4009-D849-8A6E-8DFB302EF5C0}"/>
              </a:ext>
            </a:extLst>
          </p:cNvPr>
          <p:cNvSpPr/>
          <p:nvPr/>
        </p:nvSpPr>
        <p:spPr>
          <a:xfrm>
            <a:off x="1930296" y="1849088"/>
            <a:ext cx="172150" cy="36745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Chevron 17">
            <a:extLst>
              <a:ext uri="{FF2B5EF4-FFF2-40B4-BE49-F238E27FC236}">
                <a16:creationId xmlns:a16="http://schemas.microsoft.com/office/drawing/2014/main" id="{FC6A85FE-9E7D-E24F-8A30-EDD5635AB312}"/>
              </a:ext>
            </a:extLst>
          </p:cNvPr>
          <p:cNvSpPr/>
          <p:nvPr/>
        </p:nvSpPr>
        <p:spPr>
          <a:xfrm>
            <a:off x="6714048" y="1849655"/>
            <a:ext cx="172150" cy="367450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Chevron 18">
            <a:extLst>
              <a:ext uri="{FF2B5EF4-FFF2-40B4-BE49-F238E27FC236}">
                <a16:creationId xmlns:a16="http://schemas.microsoft.com/office/drawing/2014/main" id="{FA06078A-11B8-9F4E-953E-321501D60ABD}"/>
              </a:ext>
            </a:extLst>
          </p:cNvPr>
          <p:cNvSpPr/>
          <p:nvPr/>
        </p:nvSpPr>
        <p:spPr>
          <a:xfrm>
            <a:off x="5119953" y="1849088"/>
            <a:ext cx="172150" cy="367450"/>
          </a:xfrm>
          <a:prstGeom prst="chevro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5D3B96B8-6F85-6943-885B-9A30DA3A0ED2}"/>
              </a:ext>
            </a:extLst>
          </p:cNvPr>
          <p:cNvSpPr/>
          <p:nvPr/>
        </p:nvSpPr>
        <p:spPr>
          <a:xfrm>
            <a:off x="3522657" y="1861322"/>
            <a:ext cx="172150" cy="36745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06551-DD59-7248-84CF-3A9D5569B22B}"/>
              </a:ext>
            </a:extLst>
          </p:cNvPr>
          <p:cNvSpPr/>
          <p:nvPr/>
        </p:nvSpPr>
        <p:spPr>
          <a:xfrm>
            <a:off x="889647" y="2334143"/>
            <a:ext cx="1212536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06A6AD-E719-CD4F-AF94-FB0BB6559085}"/>
              </a:ext>
            </a:extLst>
          </p:cNvPr>
          <p:cNvSpPr/>
          <p:nvPr/>
        </p:nvSpPr>
        <p:spPr>
          <a:xfrm>
            <a:off x="889646" y="3317300"/>
            <a:ext cx="121253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4B05C6-563E-7447-B2D9-F37801CF1809}"/>
              </a:ext>
            </a:extLst>
          </p:cNvPr>
          <p:cNvSpPr/>
          <p:nvPr/>
        </p:nvSpPr>
        <p:spPr>
          <a:xfrm>
            <a:off x="889647" y="4300455"/>
            <a:ext cx="1212534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E84E24-0F03-9A44-9B79-3DA4F6442E0C}"/>
              </a:ext>
            </a:extLst>
          </p:cNvPr>
          <p:cNvSpPr/>
          <p:nvPr/>
        </p:nvSpPr>
        <p:spPr>
          <a:xfrm>
            <a:off x="2480716" y="2297688"/>
            <a:ext cx="1195190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30B7BD-9A7B-4841-8464-035AAB17AC03}"/>
              </a:ext>
            </a:extLst>
          </p:cNvPr>
          <p:cNvSpPr/>
          <p:nvPr/>
        </p:nvSpPr>
        <p:spPr>
          <a:xfrm>
            <a:off x="2480715" y="3280845"/>
            <a:ext cx="1195189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9F08EA7-4493-F04D-BBCA-578111417333}"/>
              </a:ext>
            </a:extLst>
          </p:cNvPr>
          <p:cNvSpPr/>
          <p:nvPr/>
        </p:nvSpPr>
        <p:spPr>
          <a:xfrm>
            <a:off x="2480716" y="4264000"/>
            <a:ext cx="1195188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13FA5A-9E1F-F540-9A84-90BDEE0440DD}"/>
              </a:ext>
            </a:extLst>
          </p:cNvPr>
          <p:cNvSpPr/>
          <p:nvPr/>
        </p:nvSpPr>
        <p:spPr>
          <a:xfrm>
            <a:off x="4049087" y="2297688"/>
            <a:ext cx="124301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2BBD580-73AF-464C-9A7E-0D8E3F7D2C8C}"/>
              </a:ext>
            </a:extLst>
          </p:cNvPr>
          <p:cNvSpPr/>
          <p:nvPr/>
        </p:nvSpPr>
        <p:spPr>
          <a:xfrm>
            <a:off x="4049088" y="3280845"/>
            <a:ext cx="1243014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9509A9-C9CF-AA42-99CA-9E1DEDCCB64E}"/>
              </a:ext>
            </a:extLst>
          </p:cNvPr>
          <p:cNvSpPr/>
          <p:nvPr/>
        </p:nvSpPr>
        <p:spPr>
          <a:xfrm>
            <a:off x="5643180" y="2259877"/>
            <a:ext cx="1226270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037847-5202-1F48-87A8-4B82CEFFC587}"/>
              </a:ext>
            </a:extLst>
          </p:cNvPr>
          <p:cNvSpPr/>
          <p:nvPr/>
        </p:nvSpPr>
        <p:spPr>
          <a:xfrm>
            <a:off x="5643180" y="3243036"/>
            <a:ext cx="1226269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9A120A-0483-7B48-ABDB-7B8019B3191B}"/>
              </a:ext>
            </a:extLst>
          </p:cNvPr>
          <p:cNvSpPr/>
          <p:nvPr/>
        </p:nvSpPr>
        <p:spPr>
          <a:xfrm>
            <a:off x="5643181" y="4226192"/>
            <a:ext cx="1226268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C14227B-6999-5342-AE82-9985540E3E16}"/>
              </a:ext>
            </a:extLst>
          </p:cNvPr>
          <p:cNvSpPr/>
          <p:nvPr/>
        </p:nvSpPr>
        <p:spPr>
          <a:xfrm>
            <a:off x="7233698" y="2255652"/>
            <a:ext cx="1200295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148814-03D9-E040-880F-60304A6022CE}"/>
              </a:ext>
            </a:extLst>
          </p:cNvPr>
          <p:cNvSpPr/>
          <p:nvPr/>
        </p:nvSpPr>
        <p:spPr>
          <a:xfrm>
            <a:off x="7233698" y="3238809"/>
            <a:ext cx="1196127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B81487-EB64-B441-ACD9-C2D1F895B0D8}"/>
              </a:ext>
            </a:extLst>
          </p:cNvPr>
          <p:cNvSpPr/>
          <p:nvPr/>
        </p:nvSpPr>
        <p:spPr>
          <a:xfrm>
            <a:off x="7233699" y="4221964"/>
            <a:ext cx="1196126" cy="842026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C5A8AD-5E2A-FC42-9355-5F0B2C1F47F6}"/>
              </a:ext>
            </a:extLst>
          </p:cNvPr>
          <p:cNvSpPr txBox="1"/>
          <p:nvPr/>
        </p:nvSpPr>
        <p:spPr>
          <a:xfrm>
            <a:off x="832503" y="2376479"/>
            <a:ext cx="13702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Database 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concepts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Design concepts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A1C08FA-AB84-F249-884D-657C87C9148B}"/>
              </a:ext>
            </a:extLst>
          </p:cNvPr>
          <p:cNvSpPr txBox="1"/>
          <p:nvPr/>
        </p:nvSpPr>
        <p:spPr>
          <a:xfrm>
            <a:off x="878492" y="3331147"/>
            <a:ext cx="1243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2"/>
                </a:solidFill>
              </a:rPr>
              <a:t>ER model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ER diagrams’</a:t>
            </a:r>
          </a:p>
          <a:p>
            <a:r>
              <a:rPr lang="en-US" sz="1400" b="1" dirty="0">
                <a:solidFill>
                  <a:schemeClr val="accent2"/>
                </a:solidFill>
              </a:rPr>
              <a:t>Normalization</a:t>
            </a:r>
          </a:p>
          <a:p>
            <a:endParaRPr lang="en-US" sz="1400" b="1" dirty="0">
              <a:solidFill>
                <a:schemeClr val="accent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6002103-A8B3-5E4F-AC60-5FFFF7D9FF61}"/>
              </a:ext>
            </a:extLst>
          </p:cNvPr>
          <p:cNvSpPr txBox="1"/>
          <p:nvPr/>
        </p:nvSpPr>
        <p:spPr>
          <a:xfrm>
            <a:off x="7241938" y="2339570"/>
            <a:ext cx="11966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Unstructured 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data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Textual data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F0310C-D48A-DF49-9A8B-3318A2BDF9EC}"/>
              </a:ext>
            </a:extLst>
          </p:cNvPr>
          <p:cNvSpPr txBox="1"/>
          <p:nvPr/>
        </p:nvSpPr>
        <p:spPr>
          <a:xfrm>
            <a:off x="7256566" y="3318330"/>
            <a:ext cx="129881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/>
                </a:solidFill>
              </a:rPr>
              <a:t>Topic Modeling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LDA</a:t>
            </a:r>
          </a:p>
          <a:p>
            <a:r>
              <a:rPr lang="en-US" sz="1400" dirty="0">
                <a:solidFill>
                  <a:schemeClr val="accent6"/>
                </a:solidFill>
              </a:rPr>
              <a:t>Dynamic LDA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5530093-5AD2-204E-A39F-1FB3585B5E29}"/>
              </a:ext>
            </a:extLst>
          </p:cNvPr>
          <p:cNvSpPr txBox="1"/>
          <p:nvPr/>
        </p:nvSpPr>
        <p:spPr>
          <a:xfrm>
            <a:off x="7200070" y="4209499"/>
            <a:ext cx="1350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6"/>
                </a:solidFill>
              </a:rPr>
              <a:t>Sentiment analysis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Neural network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SVM</a:t>
            </a:r>
          </a:p>
          <a:p>
            <a:r>
              <a:rPr lang="en-US" sz="1200" dirty="0">
                <a:solidFill>
                  <a:schemeClr val="accent6"/>
                </a:solidFill>
              </a:rPr>
              <a:t>Decision tree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C08CAAA-401B-6544-9FD7-1A094097B0ED}"/>
              </a:ext>
            </a:extLst>
          </p:cNvPr>
          <p:cNvSpPr txBox="1"/>
          <p:nvPr/>
        </p:nvSpPr>
        <p:spPr>
          <a:xfrm>
            <a:off x="5587840" y="2345637"/>
            <a:ext cx="12522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Beautiful Soup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Regular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expression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58603F-3BA0-4946-AE09-534FC4380215}"/>
              </a:ext>
            </a:extLst>
          </p:cNvPr>
          <p:cNvSpPr txBox="1"/>
          <p:nvPr/>
        </p:nvSpPr>
        <p:spPr>
          <a:xfrm>
            <a:off x="4017153" y="2313285"/>
            <a:ext cx="9592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NoSQL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Types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Pro  &amp; Con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1EF41E-2615-E445-BAAD-99E6CEFA53AA}"/>
              </a:ext>
            </a:extLst>
          </p:cNvPr>
          <p:cNvSpPr txBox="1"/>
          <p:nvPr/>
        </p:nvSpPr>
        <p:spPr>
          <a:xfrm>
            <a:off x="4071785" y="3289448"/>
            <a:ext cx="1229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</a:rPr>
              <a:t>MongoDB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CURD</a:t>
            </a:r>
          </a:p>
          <a:p>
            <a:r>
              <a:rPr lang="en-US" sz="1400" dirty="0">
                <a:solidFill>
                  <a:schemeClr val="accent3"/>
                </a:solidFill>
              </a:rPr>
              <a:t>Aggregation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174F08D-6468-F04F-AF2D-D5C5EA0139FE}"/>
              </a:ext>
            </a:extLst>
          </p:cNvPr>
          <p:cNvSpPr txBox="1"/>
          <p:nvPr/>
        </p:nvSpPr>
        <p:spPr>
          <a:xfrm>
            <a:off x="5661749" y="3204447"/>
            <a:ext cx="955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Selenium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Navigating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Locating </a:t>
            </a:r>
          </a:p>
          <a:p>
            <a:r>
              <a:rPr lang="en-US" sz="1400" dirty="0">
                <a:solidFill>
                  <a:schemeClr val="accent5"/>
                </a:solidFill>
              </a:rPr>
              <a:t>elements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01D000-3747-5047-BE10-268216FBAF12}"/>
              </a:ext>
            </a:extLst>
          </p:cNvPr>
          <p:cNvSpPr txBox="1"/>
          <p:nvPr/>
        </p:nvSpPr>
        <p:spPr>
          <a:xfrm>
            <a:off x="5630586" y="4389983"/>
            <a:ext cx="986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/>
                </a:solidFill>
              </a:rPr>
              <a:t>Twitter API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89456BE-2500-574E-8D02-D3898519B9C8}"/>
              </a:ext>
            </a:extLst>
          </p:cNvPr>
          <p:cNvSpPr txBox="1"/>
          <p:nvPr/>
        </p:nvSpPr>
        <p:spPr>
          <a:xfrm>
            <a:off x="2437791" y="2330792"/>
            <a:ext cx="9151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MySQL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Functions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Operators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2624652-54AE-6347-9572-AAFB70849B3F}"/>
              </a:ext>
            </a:extLst>
          </p:cNvPr>
          <p:cNvSpPr txBox="1"/>
          <p:nvPr/>
        </p:nvSpPr>
        <p:spPr>
          <a:xfrm>
            <a:off x="2451690" y="3345393"/>
            <a:ext cx="9851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Statement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syntax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2F01071-3C44-7B44-9325-79CED736271B}"/>
              </a:ext>
            </a:extLst>
          </p:cNvPr>
          <p:cNvSpPr txBox="1"/>
          <p:nvPr/>
        </p:nvSpPr>
        <p:spPr>
          <a:xfrm>
            <a:off x="2445076" y="4306093"/>
            <a:ext cx="12207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Advanced SQL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Procedure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Trigger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AE800B-D8E2-8A43-B3FD-3BF3F39C4058}"/>
              </a:ext>
            </a:extLst>
          </p:cNvPr>
          <p:cNvSpPr txBox="1"/>
          <p:nvPr/>
        </p:nvSpPr>
        <p:spPr>
          <a:xfrm>
            <a:off x="803700" y="4470060"/>
            <a:ext cx="1418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Relational model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995B59-F086-5D4E-8703-668B792D43ED}"/>
              </a:ext>
            </a:extLst>
          </p:cNvPr>
          <p:cNvSpPr txBox="1"/>
          <p:nvPr/>
        </p:nvSpPr>
        <p:spPr>
          <a:xfrm>
            <a:off x="174696" y="1600881"/>
            <a:ext cx="369332" cy="36303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Data Management for Analytics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CD6B1B-F8DA-9F4A-913D-80179179D32F}"/>
              </a:ext>
            </a:extLst>
          </p:cNvPr>
          <p:cNvSpPr txBox="1"/>
          <p:nvPr/>
        </p:nvSpPr>
        <p:spPr>
          <a:xfrm>
            <a:off x="8507423" y="1600881"/>
            <a:ext cx="369332" cy="363034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Work Based Projects</a:t>
            </a:r>
          </a:p>
        </p:txBody>
      </p:sp>
      <p:sp>
        <p:nvSpPr>
          <p:cNvPr id="57" name="Right Arrow 56">
            <a:extLst>
              <a:ext uri="{FF2B5EF4-FFF2-40B4-BE49-F238E27FC236}">
                <a16:creationId xmlns:a16="http://schemas.microsoft.com/office/drawing/2014/main" id="{496ECD4A-8571-0540-9E9B-69E8471F0277}"/>
              </a:ext>
            </a:extLst>
          </p:cNvPr>
          <p:cNvSpPr/>
          <p:nvPr/>
        </p:nvSpPr>
        <p:spPr>
          <a:xfrm>
            <a:off x="405528" y="5362241"/>
            <a:ext cx="7776301" cy="544572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             From Query to Analytics </a:t>
            </a:r>
          </a:p>
        </p:txBody>
      </p:sp>
      <p:sp>
        <p:nvSpPr>
          <p:cNvPr id="59" name="Chevron 58">
            <a:extLst>
              <a:ext uri="{FF2B5EF4-FFF2-40B4-BE49-F238E27FC236}">
                <a16:creationId xmlns:a16="http://schemas.microsoft.com/office/drawing/2014/main" id="{5E3CF718-56A5-D748-B460-88047919A892}"/>
              </a:ext>
            </a:extLst>
          </p:cNvPr>
          <p:cNvSpPr/>
          <p:nvPr/>
        </p:nvSpPr>
        <p:spPr>
          <a:xfrm>
            <a:off x="8890257" y="2562010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0" name="Chevron 59">
            <a:extLst>
              <a:ext uri="{FF2B5EF4-FFF2-40B4-BE49-F238E27FC236}">
                <a16:creationId xmlns:a16="http://schemas.microsoft.com/office/drawing/2014/main" id="{5B901671-245D-0544-A78C-CB1704C3782D}"/>
              </a:ext>
            </a:extLst>
          </p:cNvPr>
          <p:cNvSpPr/>
          <p:nvPr/>
        </p:nvSpPr>
        <p:spPr>
          <a:xfrm>
            <a:off x="8874789" y="4436088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1" name="Chevron 60">
            <a:extLst>
              <a:ext uri="{FF2B5EF4-FFF2-40B4-BE49-F238E27FC236}">
                <a16:creationId xmlns:a16="http://schemas.microsoft.com/office/drawing/2014/main" id="{1669F61E-D923-7E4B-B221-60E1E8BF6319}"/>
              </a:ext>
            </a:extLst>
          </p:cNvPr>
          <p:cNvSpPr/>
          <p:nvPr/>
        </p:nvSpPr>
        <p:spPr>
          <a:xfrm>
            <a:off x="8892899" y="3476097"/>
            <a:ext cx="172150" cy="367450"/>
          </a:xfrm>
          <a:prstGeom prst="chevron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305146F7-4FB1-B245-A503-0552B8BE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2137385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44C8-73F8-754A-B19C-41762CED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 array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4B1E-89D3-5144-805D-0057B5A8A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DA324-6E96-4144-8F55-A912E970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5F48C-4D8A-E545-955D-0B98983C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20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75EA078B-4D99-DD4E-AC85-1E2495423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2892"/>
            <a:ext cx="5615940" cy="134998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059305-AD26-D94D-9EFD-E29ACEAB0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5" y="3829773"/>
            <a:ext cx="3981450" cy="295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432617-C7AD-514B-B210-9207A696A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05" y="4837133"/>
            <a:ext cx="3743325" cy="3333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913E9F5-5473-5C4D-B637-E640282E499F}"/>
              </a:ext>
            </a:extLst>
          </p:cNvPr>
          <p:cNvSpPr/>
          <p:nvPr/>
        </p:nvSpPr>
        <p:spPr>
          <a:xfrm>
            <a:off x="268606" y="3464545"/>
            <a:ext cx="510889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432FF"/>
                </a:solidFill>
              </a:rPr>
              <a:t>Query for an Element by the Array Index Position, zero-based indexing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B019C9-9204-B24D-A86B-CBC36A1E8F90}"/>
              </a:ext>
            </a:extLst>
          </p:cNvPr>
          <p:cNvSpPr/>
          <p:nvPr/>
        </p:nvSpPr>
        <p:spPr>
          <a:xfrm>
            <a:off x="370839" y="4509278"/>
            <a:ext cx="238712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rgbClr val="0432FF"/>
                </a:solidFill>
              </a:rPr>
              <a:t>Query an Array by Array Length</a:t>
            </a:r>
          </a:p>
        </p:txBody>
      </p:sp>
    </p:spTree>
    <p:extLst>
      <p:ext uri="{BB962C8B-B14F-4D97-AF65-F5344CB8AC3E}">
        <p14:creationId xmlns:p14="http://schemas.microsoft.com/office/powerpoint/2010/main" val="375984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9C67-E8B5-6E40-9CE3-542EC04A2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on embedded/nested documents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0B157-96ED-7E42-9D2D-0A25499F1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34441-55A7-8549-8498-7087C6C8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79352-251E-9941-8775-518E6C5C3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21</a:t>
            </a:fld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6EAE83E-31C3-9248-B42F-196FEB0FD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266"/>
            <a:ext cx="5435373" cy="12554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C587C-3B1E-D44B-84C1-3457CA38B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63521"/>
            <a:ext cx="4810125" cy="342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2911E2-AC92-CE4C-A6E6-6683BA2DCC64}"/>
              </a:ext>
            </a:extLst>
          </p:cNvPr>
          <p:cNvSpPr txBox="1"/>
          <p:nvPr/>
        </p:nvSpPr>
        <p:spPr>
          <a:xfrm>
            <a:off x="-8995" y="3374613"/>
            <a:ext cx="6075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To specify an equality condition on a field that is an embedded/nested document, use the query filter document {&lt;field&gt;: &lt;value&gt; } where &lt;value&gt; is the document to match</a:t>
            </a:r>
          </a:p>
          <a:p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74FA7C-A0AA-2A4B-AC10-8D04D8DE3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57518"/>
            <a:ext cx="5010150" cy="333375"/>
          </a:xfrm>
          <a:prstGeom prst="rect">
            <a:avLst/>
          </a:prstGeom>
        </p:spPr>
      </p:pic>
      <p:sp>
        <p:nvSpPr>
          <p:cNvPr id="11" name="Up-Down Arrow 10">
            <a:extLst>
              <a:ext uri="{FF2B5EF4-FFF2-40B4-BE49-F238E27FC236}">
                <a16:creationId xmlns:a16="http://schemas.microsoft.com/office/drawing/2014/main" id="{D33D4316-987D-A848-A7F0-41167506FABC}"/>
              </a:ext>
            </a:extLst>
          </p:cNvPr>
          <p:cNvSpPr/>
          <p:nvPr/>
        </p:nvSpPr>
        <p:spPr>
          <a:xfrm>
            <a:off x="1044702" y="4784372"/>
            <a:ext cx="345186" cy="495196"/>
          </a:xfrm>
          <a:prstGeom prst="upDown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6571CC4D-55C5-EC46-B983-A490DA3E4E11}"/>
              </a:ext>
            </a:extLst>
          </p:cNvPr>
          <p:cNvSpPr/>
          <p:nvPr/>
        </p:nvSpPr>
        <p:spPr>
          <a:xfrm rot="2847736">
            <a:off x="974020" y="4805472"/>
            <a:ext cx="486551" cy="495196"/>
          </a:xfrm>
          <a:prstGeom prst="plus">
            <a:avLst>
              <a:gd name="adj" fmla="val 4567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15D009-D65A-BE43-9EBA-492C8BD158CE}"/>
              </a:ext>
            </a:extLst>
          </p:cNvPr>
          <p:cNvSpPr txBox="1"/>
          <p:nvPr/>
        </p:nvSpPr>
        <p:spPr>
          <a:xfrm>
            <a:off x="1609344" y="4795084"/>
            <a:ext cx="737682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Equality matches on the whole embedded document require </a:t>
            </a:r>
            <a:r>
              <a:rPr lang="en-US" sz="1350" b="1" dirty="0">
                <a:solidFill>
                  <a:srgbClr val="0432FF"/>
                </a:solidFill>
              </a:rPr>
              <a:t>an </a:t>
            </a:r>
            <a:r>
              <a:rPr lang="en-US" sz="1350" b="1" i="1" dirty="0">
                <a:solidFill>
                  <a:srgbClr val="0432FF"/>
                </a:solidFill>
              </a:rPr>
              <a:t>exact</a:t>
            </a:r>
            <a:r>
              <a:rPr lang="en-US" sz="1350" b="1" dirty="0">
                <a:solidFill>
                  <a:srgbClr val="0432FF"/>
                </a:solidFill>
              </a:rPr>
              <a:t> match </a:t>
            </a:r>
            <a:r>
              <a:rPr lang="en-US" sz="1350" dirty="0"/>
              <a:t>of the specified &lt;value&gt; document, </a:t>
            </a:r>
            <a:r>
              <a:rPr lang="en-US" sz="1350" b="1" dirty="0">
                <a:solidFill>
                  <a:srgbClr val="0432FF"/>
                </a:solidFill>
              </a:rPr>
              <a:t>including the field order</a:t>
            </a:r>
            <a:endParaRPr lang="en-US" sz="135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0117688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47DC2-7F0A-EB4A-AD4A-596606B14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on embedded/nested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BE6FA-4425-7B4D-8982-0A43EEC1D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64365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1500" b="1" dirty="0"/>
              <a:t>Query on Nested Field</a:t>
            </a:r>
          </a:p>
          <a:p>
            <a:pPr lvl="1">
              <a:buFont typeface="Wingdings" pitchFamily="2" charset="2"/>
              <a:buChar char="Ø"/>
            </a:pPr>
            <a:r>
              <a:rPr lang="en-US" sz="1500" dirty="0"/>
              <a:t>To specify a query condition on fields in an embedded/nested document, use </a:t>
            </a:r>
            <a:r>
              <a:rPr lang="en-US" sz="1500" dirty="0">
                <a:hlinkClick r:id="rId2"/>
              </a:rPr>
              <a:t>dot notation</a:t>
            </a:r>
            <a:r>
              <a:rPr lang="en-US" sz="1500" dirty="0"/>
              <a:t>("</a:t>
            </a:r>
            <a:r>
              <a:rPr lang="en-US" sz="1500" dirty="0" err="1"/>
              <a:t>field.nestedField</a:t>
            </a:r>
            <a:r>
              <a:rPr lang="en-US" sz="1500" dirty="0"/>
              <a:t>").</a:t>
            </a:r>
          </a:p>
          <a:p>
            <a:pPr>
              <a:buFont typeface="Wingdings" pitchFamily="2" charset="2"/>
              <a:buChar char="q"/>
            </a:pPr>
            <a:r>
              <a:rPr lang="en-US" sz="1500" b="1" dirty="0"/>
              <a:t>Specify Equality Match on a Nested Field</a:t>
            </a:r>
          </a:p>
          <a:p>
            <a:pPr lvl="1">
              <a:buFont typeface="Wingdings" pitchFamily="2" charset="2"/>
              <a:buChar char="Ø"/>
            </a:pPr>
            <a:r>
              <a:rPr lang="en-US" sz="1500" dirty="0"/>
              <a:t>The following example selects all documents where the field </a:t>
            </a:r>
            <a:r>
              <a:rPr lang="en-US" sz="1500" dirty="0" err="1"/>
              <a:t>uom</a:t>
            </a:r>
            <a:r>
              <a:rPr lang="en-US" sz="1500" dirty="0"/>
              <a:t> nested in the size field equals "in":</a:t>
            </a:r>
          </a:p>
          <a:p>
            <a:endParaRPr lang="en-US" sz="1500" dirty="0"/>
          </a:p>
          <a:p>
            <a:pPr>
              <a:buFont typeface="Wingdings" pitchFamily="2" charset="2"/>
              <a:buChar char="q"/>
            </a:pPr>
            <a:r>
              <a:rPr lang="en-US" sz="1500" b="1" dirty="0"/>
              <a:t>Specify Match using Query Operator</a:t>
            </a:r>
          </a:p>
          <a:p>
            <a:pPr lvl="1">
              <a:buFont typeface="Wingdings" pitchFamily="2" charset="2"/>
              <a:buChar char="Ø"/>
            </a:pPr>
            <a:r>
              <a:rPr lang="en-US" sz="1500" dirty="0"/>
              <a:t>{ &lt;field1&gt;: { &lt;operator1&gt;: &lt;value1&gt; }, ... }</a:t>
            </a:r>
          </a:p>
          <a:p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sz="1500" b="1" dirty="0"/>
              <a:t>Specify AND Condition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4159E-FF74-3D48-ABDD-3DDBE79B1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951" y="3575447"/>
            <a:ext cx="3438525" cy="333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0C7FF7-FBF1-2A40-9056-7D2BB85C8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238" y="4692254"/>
            <a:ext cx="3819525" cy="30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1D09E2-F512-B144-A167-E22A5E373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149" y="5348033"/>
            <a:ext cx="6286500" cy="25717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F32EF-B979-E645-9FC5-74340D38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83A15-4D5B-6F4E-8A1F-FBC81B5DBF87}" type="datetime1">
              <a:rPr lang="en-US" smtClean="0"/>
              <a:t>11/2/22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A7229-0AEA-3C4F-B2A1-8B5EAAEA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E7C4-81C2-0C49-B9CE-2F5B55A69F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23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1502A36-DE02-BA46-B77C-5FF6BD5E7EA6}"/>
              </a:ext>
            </a:extLst>
          </p:cNvPr>
          <p:cNvSpPr txBox="1">
            <a:spLocks/>
          </p:cNvSpPr>
          <p:nvPr/>
        </p:nvSpPr>
        <p:spPr>
          <a:xfrm>
            <a:off x="5790625" y="2112247"/>
            <a:ext cx="3243263" cy="2676923"/>
          </a:xfrm>
          <a:prstGeom prst="rect">
            <a:avLst/>
          </a:prstGeom>
        </p:spPr>
        <p:txBody>
          <a:bodyPr vert="horz" lIns="68580" tIns="34290" rIns="68580" bIns="3429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1950" dirty="0">
                <a:solidFill>
                  <a:srgbClr val="0432FF"/>
                </a:solidFill>
              </a:rPr>
              <a:t>Use the Array Index</a:t>
            </a:r>
          </a:p>
          <a:p>
            <a:endParaRPr lang="en-US" sz="1950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en-US" sz="1950" dirty="0"/>
          </a:p>
          <a:p>
            <a:pPr>
              <a:buFont typeface="Wingdings" pitchFamily="2" charset="2"/>
              <a:buChar char="q"/>
            </a:pPr>
            <a:r>
              <a:rPr lang="en-US" sz="1950" dirty="0">
                <a:solidFill>
                  <a:srgbClr val="0432FF"/>
                </a:solidFill>
              </a:rPr>
              <a:t>$</a:t>
            </a:r>
            <a:r>
              <a:rPr lang="en-US" sz="1950" dirty="0" err="1">
                <a:solidFill>
                  <a:srgbClr val="0432FF"/>
                </a:solidFill>
              </a:rPr>
              <a:t>elemMatch</a:t>
            </a:r>
            <a:r>
              <a:rPr lang="en-US" sz="1950" dirty="0">
                <a:solidFill>
                  <a:srgbClr val="0432FF"/>
                </a:solidFill>
              </a:rPr>
              <a:t>: A Single Nested Document Meets Multiple Query Conditions on Nested Fields</a:t>
            </a:r>
          </a:p>
          <a:p>
            <a:pPr>
              <a:buFont typeface="Wingdings" pitchFamily="2" charset="2"/>
              <a:buChar char="q"/>
            </a:pPr>
            <a:endParaRPr lang="en-US" sz="1950" dirty="0">
              <a:solidFill>
                <a:srgbClr val="0432FF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1950" dirty="0">
              <a:solidFill>
                <a:srgbClr val="0432FF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1950" dirty="0">
              <a:solidFill>
                <a:srgbClr val="0432FF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950" dirty="0">
                <a:solidFill>
                  <a:srgbClr val="0432FF"/>
                </a:solidFill>
              </a:rPr>
              <a:t>Combination of Elements Satisfies the Criteria</a:t>
            </a:r>
          </a:p>
          <a:p>
            <a:pPr>
              <a:buFont typeface="Wingdings" pitchFamily="2" charset="2"/>
              <a:buChar char="q"/>
            </a:pPr>
            <a:endParaRPr lang="en-US" sz="2325" dirty="0">
              <a:solidFill>
                <a:srgbClr val="0432FF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325" dirty="0">
              <a:solidFill>
                <a:srgbClr val="0432FF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325" dirty="0">
              <a:solidFill>
                <a:srgbClr val="0432FF"/>
              </a:solidFill>
            </a:endParaRPr>
          </a:p>
          <a:p>
            <a:endParaRPr lang="en-US" sz="2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8002D-E481-5A48-B50A-D4260FC3E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an array of embedded documents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A92B4-3A6B-E442-9B89-428584046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53DC1-61A1-5B4D-97A1-26F20445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57DD5-B648-0945-B57C-83CA9B94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23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915FB0-FE26-F94E-A272-1B339B576C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913977"/>
            <a:ext cx="5733662" cy="1302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F31FAA-1482-AC49-AC6E-D6E8D738E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3" y="3734972"/>
            <a:ext cx="4330065" cy="2791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637348-5439-524E-BB13-88F4AAEB02B6}"/>
              </a:ext>
            </a:extLst>
          </p:cNvPr>
          <p:cNvSpPr txBox="1"/>
          <p:nvPr/>
        </p:nvSpPr>
        <p:spPr>
          <a:xfrm>
            <a:off x="77339" y="3224631"/>
            <a:ext cx="484632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itchFamily="2" charset="2"/>
              <a:buChar char="q"/>
            </a:pPr>
            <a:r>
              <a:rPr lang="en-US" sz="1350" dirty="0">
                <a:solidFill>
                  <a:srgbClr val="0432FF"/>
                </a:solidFill>
              </a:rPr>
              <a:t>selects all documents where an element in the </a:t>
            </a:r>
            <a:r>
              <a:rPr lang="en-US" sz="1350" dirty="0" err="1">
                <a:solidFill>
                  <a:srgbClr val="0432FF"/>
                </a:solidFill>
              </a:rPr>
              <a:t>instock</a:t>
            </a:r>
            <a:r>
              <a:rPr lang="en-US" sz="1350" dirty="0">
                <a:solidFill>
                  <a:srgbClr val="0432FF"/>
                </a:solidFill>
              </a:rPr>
              <a:t> array matches the specified document:</a:t>
            </a:r>
          </a:p>
          <a:p>
            <a:pPr marL="214313" indent="-214313">
              <a:buFont typeface="Wingdings" pitchFamily="2" charset="2"/>
              <a:buChar char="q"/>
            </a:pPr>
            <a:endParaRPr lang="en-US" sz="1350" dirty="0">
              <a:solidFill>
                <a:srgbClr val="0432FF"/>
              </a:solidFill>
            </a:endParaRPr>
          </a:p>
          <a:p>
            <a:pPr marL="214313" indent="-214313">
              <a:buFont typeface="Wingdings" pitchFamily="2" charset="2"/>
              <a:buChar char="q"/>
            </a:pPr>
            <a:endParaRPr lang="en-US" sz="1350" dirty="0">
              <a:solidFill>
                <a:srgbClr val="0432FF"/>
              </a:solidFill>
            </a:endParaRPr>
          </a:p>
          <a:p>
            <a:r>
              <a:rPr lang="en-US" sz="1350" i="1" dirty="0">
                <a:solidFill>
                  <a:srgbClr val="FF0000"/>
                </a:solidFill>
                <a:latin typeface="Akzidenz"/>
              </a:rPr>
              <a:t>An exact match of the specified document, including the field order.</a:t>
            </a:r>
          </a:p>
          <a:p>
            <a:endParaRPr lang="en-US" sz="1350" i="1" dirty="0">
              <a:solidFill>
                <a:srgbClr val="FF0000"/>
              </a:solidFill>
              <a:latin typeface="Akzidenz"/>
            </a:endParaRPr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>
                <a:solidFill>
                  <a:srgbClr val="0432FF"/>
                </a:solidFill>
              </a:rPr>
              <a:t>Specify a Query Condition on a Field Embedded in an Array of Documents:</a:t>
            </a:r>
          </a:p>
          <a:p>
            <a:r>
              <a:rPr lang="en-US" sz="1350" b="1" dirty="0" err="1">
                <a:solidFill>
                  <a:srgbClr val="FF0000"/>
                </a:solidFill>
                <a:latin typeface="Source Code Pro"/>
              </a:rPr>
              <a:t>instock</a:t>
            </a:r>
            <a:r>
              <a:rPr lang="en-US" sz="1350" dirty="0">
                <a:solidFill>
                  <a:srgbClr val="494747"/>
                </a:solidFill>
                <a:latin typeface="Akzidenz"/>
              </a:rPr>
              <a:t> array has at least one embedded document that contains the field </a:t>
            </a:r>
            <a:r>
              <a:rPr lang="en-US" sz="1350" dirty="0">
                <a:latin typeface="Source Code Pro"/>
              </a:rPr>
              <a:t>qty</a:t>
            </a:r>
            <a:r>
              <a:rPr lang="en-US" sz="1350" dirty="0">
                <a:solidFill>
                  <a:srgbClr val="494747"/>
                </a:solidFill>
                <a:latin typeface="Akzidenz"/>
              </a:rPr>
              <a:t> whose value is less than or equal to </a:t>
            </a:r>
            <a:r>
              <a:rPr lang="en-US" sz="1350" dirty="0">
                <a:latin typeface="Source Code Pro"/>
              </a:rPr>
              <a:t>20</a:t>
            </a:r>
            <a:endParaRPr lang="en-US" sz="1350" dirty="0"/>
          </a:p>
          <a:p>
            <a:pPr marL="214313" indent="-214313">
              <a:buFont typeface="Wingdings" pitchFamily="2" charset="2"/>
              <a:buChar char="q"/>
            </a:pPr>
            <a:endParaRPr lang="en-US" sz="1350" i="1" dirty="0">
              <a:solidFill>
                <a:srgbClr val="FF0000"/>
              </a:solidFill>
            </a:endParaRPr>
          </a:p>
          <a:p>
            <a:pPr marL="214313" indent="-214313">
              <a:buFont typeface="Wingdings" pitchFamily="2" charset="2"/>
              <a:buChar char="q"/>
            </a:pPr>
            <a:endParaRPr lang="en-US" sz="1350" dirty="0">
              <a:solidFill>
                <a:srgbClr val="0432FF"/>
              </a:solidFill>
            </a:endParaRPr>
          </a:p>
          <a:p>
            <a:pPr marL="214313" indent="-214313">
              <a:buFont typeface="Wingdings" pitchFamily="2" charset="2"/>
              <a:buChar char="q"/>
            </a:pPr>
            <a:endParaRPr lang="en-US" sz="1350" dirty="0">
              <a:solidFill>
                <a:srgbClr val="0432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BE6C0A-160A-FA4F-8BCF-40F66EE7D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02" y="5334078"/>
            <a:ext cx="4163378" cy="285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95093E-6D14-A24F-B6CF-98BABAFA7D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827" y="2446834"/>
            <a:ext cx="3192215" cy="2367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4AB346-F6E5-DB49-92E1-6BE2B37062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0623" y="3462685"/>
            <a:ext cx="4046595" cy="2685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FFE857-67F5-C843-AF59-C1784BE7DE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4055" y="3846104"/>
            <a:ext cx="4599945" cy="2628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21203F-FF82-5C41-94F4-14A9DBDC53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5799" y="4749638"/>
            <a:ext cx="3701035" cy="27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12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67C163D-4735-E74D-A722-F8F56B6E9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325" y="2377160"/>
            <a:ext cx="2867025" cy="2190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806C66-4CE2-8A42-9DD8-562F1CF2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aggregation works in MongoDB: an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1B422-4EAA-6B42-9465-9D2850FF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7155A-AAC6-1743-A269-99E132AE7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020D2-2143-404C-912B-B0B1EE29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A181C7-A6DC-9F4D-9711-97203954CCC6}"/>
              </a:ext>
            </a:extLst>
          </p:cNvPr>
          <p:cNvSpPr txBox="1"/>
          <p:nvPr/>
        </p:nvSpPr>
        <p:spPr>
          <a:xfrm>
            <a:off x="2857500" y="4473554"/>
            <a:ext cx="565785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Which US Division has the fastest growing population density?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population &gt;= 1M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Area KM &gt;= 100K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A56F21-15EC-1547-B73C-D9D1B2433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208" y="1779017"/>
            <a:ext cx="1462623" cy="7578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523C31-B7C9-D145-8719-3CC00EEA9E18}"/>
              </a:ext>
            </a:extLst>
          </p:cNvPr>
          <p:cNvSpPr txBox="1"/>
          <p:nvPr/>
        </p:nvSpPr>
        <p:spPr>
          <a:xfrm>
            <a:off x="4555281" y="1811701"/>
            <a:ext cx="4131519" cy="7155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tx1"/>
                </a:solidFill>
              </a:rPr>
              <a:t>Division = a group of US States</a:t>
            </a:r>
          </a:p>
          <a:p>
            <a:r>
              <a:rPr lang="en-US" sz="1350" dirty="0">
                <a:solidFill>
                  <a:schemeClr val="tx1"/>
                </a:solidFill>
              </a:rPr>
              <a:t>Population density = area of division / population</a:t>
            </a:r>
          </a:p>
          <a:p>
            <a:r>
              <a:rPr lang="en-US" sz="1350" dirty="0">
                <a:solidFill>
                  <a:schemeClr val="tx1"/>
                </a:solidFill>
              </a:rPr>
              <a:t>Data is provided at the state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A4181D-7D41-594C-97B8-732A9983E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9" y="2107274"/>
            <a:ext cx="2806991" cy="3847488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82734BB-FC88-8746-BA47-61DF335E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9040" y="2540116"/>
            <a:ext cx="2485908" cy="1772810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/>
              <a:t>Document For Each State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Name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Region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Division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/>
              <a:t>Census Data For 1990, 2000, 2010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Population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Housing Units</a:t>
            </a:r>
          </a:p>
          <a:p>
            <a:pPr lvl="1">
              <a:spcBef>
                <a:spcPts val="0"/>
              </a:spcBef>
              <a:buFont typeface="Wingdings" pitchFamily="2" charset="2"/>
              <a:buChar char="Ø"/>
            </a:pPr>
            <a:r>
              <a:rPr lang="en-US" dirty="0"/>
              <a:t>Occupied Housing Units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n-US" dirty="0"/>
              <a:t>Census Data is an array with three subdocuments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16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EA6E1-2C28-B44A-9D90-58212E1D0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we solve it in MySQL?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26E75-CE4B-6E4D-8681-68390CD25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5195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/>
              <a:t>GROUP BY + HAVING + LIMIT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E1E24-A150-154C-8B8B-6CAB6EB30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37D1-7B7D-3F49-832E-5A352061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F4AEB-AC7B-8B47-82B1-4B5B3AC9B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25</a:t>
            </a:fld>
            <a:endParaRPr lang="en-US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276614C-FDC3-BD47-AE6C-E2E5FE565346}"/>
              </a:ext>
            </a:extLst>
          </p:cNvPr>
          <p:cNvSpPr/>
          <p:nvPr/>
        </p:nvSpPr>
        <p:spPr>
          <a:xfrm>
            <a:off x="4024859" y="2847214"/>
            <a:ext cx="449705" cy="359765"/>
          </a:xfrm>
          <a:prstGeom prst="downArrow">
            <a:avLst>
              <a:gd name="adj1" fmla="val 50000"/>
              <a:gd name="adj2" fmla="val 42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ECE0958-5A0F-4E44-BBE2-733478DEA149}"/>
              </a:ext>
            </a:extLst>
          </p:cNvPr>
          <p:cNvSpPr txBox="1">
            <a:spLocks/>
          </p:cNvSpPr>
          <p:nvPr/>
        </p:nvSpPr>
        <p:spPr>
          <a:xfrm>
            <a:off x="628650" y="3695007"/>
            <a:ext cx="7886700" cy="102970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How about MongoDB?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FF0000"/>
                </a:solidFill>
              </a:rPr>
              <a:t>Aggregation</a:t>
            </a:r>
          </a:p>
        </p:txBody>
      </p:sp>
    </p:spTree>
    <p:extLst>
      <p:ext uri="{BB962C8B-B14F-4D97-AF65-F5344CB8AC3E}">
        <p14:creationId xmlns:p14="http://schemas.microsoft.com/office/powerpoint/2010/main" val="2683608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ED6EA-021B-0D4C-80DB-F9C63885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128826"/>
            <a:ext cx="8572500" cy="747897"/>
          </a:xfrm>
        </p:spPr>
        <p:txBody>
          <a:bodyPr>
            <a:normAutofit fontScale="90000"/>
          </a:bodyPr>
          <a:lstStyle/>
          <a:p>
            <a:r>
              <a:rPr lang="en-US" dirty="0"/>
              <a:t>Aggregation framework is easy: pipeline construction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A5C3F-702B-7B4A-AC0B-5F7B2A5A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2831E-C46D-7040-B6F6-EE46E80B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C5F44-BF13-CB46-B0CE-A74558B5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C49013-828F-F146-8DD7-F59E73133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260946"/>
            <a:ext cx="7886700" cy="272235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84962A-9CCC-0849-9262-C8B0E0F70C40}"/>
              </a:ext>
            </a:extLst>
          </p:cNvPr>
          <p:cNvSpPr/>
          <p:nvPr/>
        </p:nvSpPr>
        <p:spPr>
          <a:xfrm>
            <a:off x="2375545" y="5118983"/>
            <a:ext cx="396474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dilbert.com</a:t>
            </a:r>
            <a:r>
              <a:rPr lang="en-US" sz="1350" dirty="0"/>
              <a:t>/</a:t>
            </a:r>
            <a:r>
              <a:rPr lang="en-US" sz="1350" dirty="0" err="1"/>
              <a:t>search_results?terms</a:t>
            </a:r>
            <a:r>
              <a:rPr lang="en-US" sz="1350" dirty="0"/>
              <a:t>=framework</a:t>
            </a:r>
          </a:p>
        </p:txBody>
      </p:sp>
    </p:spTree>
    <p:extLst>
      <p:ext uri="{BB962C8B-B14F-4D97-AF65-F5344CB8AC3E}">
        <p14:creationId xmlns:p14="http://schemas.microsoft.com/office/powerpoint/2010/main" val="1104047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EDA4-34BC-3F40-BE2B-79BEA823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51317"/>
            <a:ext cx="7886700" cy="37394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&amp; How to build an aggregation pipeline?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724DD-7E66-A448-B534-A85DC6A32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DBDBD-30D6-0A4A-B3B9-D45C9554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06C07-5867-4A45-B34C-43691685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27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E2D9B6-659A-B44D-B95A-C2052FD2F724}"/>
              </a:ext>
            </a:extLst>
          </p:cNvPr>
          <p:cNvGrpSpPr/>
          <p:nvPr/>
        </p:nvGrpSpPr>
        <p:grpSpPr>
          <a:xfrm>
            <a:off x="587286" y="2420542"/>
            <a:ext cx="7485205" cy="1284170"/>
            <a:chOff x="833164" y="3324523"/>
            <a:chExt cx="9980274" cy="171222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F02BCA-988A-4040-A550-2BE43ED94CA6}"/>
                </a:ext>
              </a:extLst>
            </p:cNvPr>
            <p:cNvSpPr txBox="1"/>
            <p:nvPr/>
          </p:nvSpPr>
          <p:spPr>
            <a:xfrm>
              <a:off x="1172353" y="3324523"/>
              <a:ext cx="174449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Collection</a:t>
              </a:r>
            </a:p>
          </p:txBody>
        </p:sp>
        <p:sp>
          <p:nvSpPr>
            <p:cNvPr id="9" name="Notched Right Arrow 8">
              <a:extLst>
                <a:ext uri="{FF2B5EF4-FFF2-40B4-BE49-F238E27FC236}">
                  <a16:creationId xmlns:a16="http://schemas.microsoft.com/office/drawing/2014/main" id="{4317A206-1412-6241-9A5C-9BC4E7C4DB9D}"/>
                </a:ext>
              </a:extLst>
            </p:cNvPr>
            <p:cNvSpPr/>
            <p:nvPr/>
          </p:nvSpPr>
          <p:spPr>
            <a:xfrm>
              <a:off x="5590718" y="4035616"/>
              <a:ext cx="801105" cy="412234"/>
            </a:xfrm>
            <a:prstGeom prst="notched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4B4F55D-2951-8B40-B9C1-E2D882EBE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3164" y="3771900"/>
              <a:ext cx="2490735" cy="12648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5086FB-0B76-074F-9D00-15610AB84C02}"/>
                </a:ext>
              </a:extLst>
            </p:cNvPr>
            <p:cNvSpPr txBox="1"/>
            <p:nvPr/>
          </p:nvSpPr>
          <p:spPr>
            <a:xfrm>
              <a:off x="4834544" y="3626236"/>
              <a:ext cx="218598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Aggregation Pipeline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342543-DEE3-354F-A8F5-3F5A68C4BEA3}"/>
                </a:ext>
              </a:extLst>
            </p:cNvPr>
            <p:cNvSpPr txBox="1"/>
            <p:nvPr/>
          </p:nvSpPr>
          <p:spPr>
            <a:xfrm>
              <a:off x="8165875" y="4217018"/>
              <a:ext cx="264756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 cursor/Collection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03B4CA3-A7AB-CF44-AC62-FA11392B85EF}"/>
              </a:ext>
            </a:extLst>
          </p:cNvPr>
          <p:cNvGrpSpPr/>
          <p:nvPr/>
        </p:nvGrpSpPr>
        <p:grpSpPr>
          <a:xfrm>
            <a:off x="1198522" y="3833938"/>
            <a:ext cx="6746957" cy="663401"/>
            <a:chOff x="1913358" y="2138064"/>
            <a:chExt cx="8995942" cy="8845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732413-42A7-0642-B47C-E13D07761930}"/>
                </a:ext>
              </a:extLst>
            </p:cNvPr>
            <p:cNvSpPr/>
            <p:nvPr/>
          </p:nvSpPr>
          <p:spPr>
            <a:xfrm>
              <a:off x="4466690" y="2374900"/>
              <a:ext cx="1007010" cy="469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$match</a:t>
              </a: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:a16="http://schemas.microsoft.com/office/drawing/2014/main" id="{5C0DA673-3AC7-2D4C-8506-1F398E61DBCF}"/>
                </a:ext>
              </a:extLst>
            </p:cNvPr>
            <p:cNvSpPr/>
            <p:nvPr/>
          </p:nvSpPr>
          <p:spPr>
            <a:xfrm>
              <a:off x="5623416" y="2542330"/>
              <a:ext cx="385506" cy="188964"/>
            </a:xfrm>
            <a:prstGeom prst="rightArrow">
              <a:avLst>
                <a:gd name="adj1" fmla="val 18630"/>
                <a:gd name="adj2" fmla="val 56668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2ACF3E-ED43-274A-9C09-405484C03947}"/>
                </a:ext>
              </a:extLst>
            </p:cNvPr>
            <p:cNvSpPr/>
            <p:nvPr/>
          </p:nvSpPr>
          <p:spPr>
            <a:xfrm>
              <a:off x="6158638" y="2374900"/>
              <a:ext cx="1007010" cy="469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$project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ACDDE3F7-4E07-F74D-8CFC-1D013494AC48}"/>
                </a:ext>
              </a:extLst>
            </p:cNvPr>
            <p:cNvSpPr/>
            <p:nvPr/>
          </p:nvSpPr>
          <p:spPr>
            <a:xfrm>
              <a:off x="7315364" y="2542330"/>
              <a:ext cx="385506" cy="188964"/>
            </a:xfrm>
            <a:prstGeom prst="rightArrow">
              <a:avLst>
                <a:gd name="adj1" fmla="val 18630"/>
                <a:gd name="adj2" fmla="val 56668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42EA21-4593-B045-9F85-3C920A2A8125}"/>
                </a:ext>
              </a:extLst>
            </p:cNvPr>
            <p:cNvSpPr/>
            <p:nvPr/>
          </p:nvSpPr>
          <p:spPr>
            <a:xfrm>
              <a:off x="7850586" y="2374900"/>
              <a:ext cx="1007010" cy="469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$group</a:t>
              </a:r>
            </a:p>
          </p:txBody>
        </p: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14830BA6-8FCC-F046-8558-663D1EB0A5F4}"/>
                </a:ext>
              </a:extLst>
            </p:cNvPr>
            <p:cNvSpPr/>
            <p:nvPr/>
          </p:nvSpPr>
          <p:spPr>
            <a:xfrm>
              <a:off x="9007312" y="2542330"/>
              <a:ext cx="385506" cy="188964"/>
            </a:xfrm>
            <a:prstGeom prst="rightArrow">
              <a:avLst>
                <a:gd name="adj1" fmla="val 18630"/>
                <a:gd name="adj2" fmla="val 56668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4016A77-B13F-BF40-A5AD-8D8AC0D1F237}"/>
                </a:ext>
              </a:extLst>
            </p:cNvPr>
            <p:cNvSpPr/>
            <p:nvPr/>
          </p:nvSpPr>
          <p:spPr>
            <a:xfrm>
              <a:off x="9542534" y="2401862"/>
              <a:ext cx="1007010" cy="4699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$sort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9D410D0-0601-1642-95F9-ED16CB04D9C6}"/>
                </a:ext>
              </a:extLst>
            </p:cNvPr>
            <p:cNvSpPr/>
            <p:nvPr/>
          </p:nvSpPr>
          <p:spPr>
            <a:xfrm>
              <a:off x="4038600" y="2138064"/>
              <a:ext cx="6870700" cy="8845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2FAA28E-02C1-7847-B37F-92558B162176}"/>
                </a:ext>
              </a:extLst>
            </p:cNvPr>
            <p:cNvSpPr/>
            <p:nvPr/>
          </p:nvSpPr>
          <p:spPr>
            <a:xfrm>
              <a:off x="1913358" y="2138064"/>
              <a:ext cx="2125242" cy="8845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b="1" dirty="0">
                  <a:solidFill>
                    <a:schemeClr val="tx1"/>
                  </a:solidFill>
                </a:rPr>
                <a:t>Pipeline</a:t>
              </a:r>
            </a:p>
          </p:txBody>
        </p:sp>
      </p:grpSp>
      <p:sp>
        <p:nvSpPr>
          <p:cNvPr id="29" name="Curved Up Arrow 28">
            <a:extLst>
              <a:ext uri="{FF2B5EF4-FFF2-40B4-BE49-F238E27FC236}">
                <a16:creationId xmlns:a16="http://schemas.microsoft.com/office/drawing/2014/main" id="{CEA91C7A-1627-5C46-9675-2472F7CB248B}"/>
              </a:ext>
            </a:extLst>
          </p:cNvPr>
          <p:cNvSpPr/>
          <p:nvPr/>
        </p:nvSpPr>
        <p:spPr>
          <a:xfrm>
            <a:off x="3491150" y="4384211"/>
            <a:ext cx="1265130" cy="465186"/>
          </a:xfrm>
          <a:prstGeom prst="curved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33C6DA-0276-A14A-9048-671462EE80EF}"/>
              </a:ext>
            </a:extLst>
          </p:cNvPr>
          <p:cNvSpPr txBox="1"/>
          <p:nvPr/>
        </p:nvSpPr>
        <p:spPr>
          <a:xfrm>
            <a:off x="2974241" y="4894034"/>
            <a:ext cx="24399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$match output</a:t>
            </a:r>
            <a:r>
              <a:rPr lang="en-US" sz="1350" dirty="0">
                <a:sym typeface="Wingdings" pitchFamily="2" charset="2"/>
              </a:rPr>
              <a:t> $project input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450020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9EA0-0EAC-B245-859E-6A3C6F38B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aggregation pipeline example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C5DAE-B659-3848-B64A-0A3239F0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E9858-6E02-C142-9115-42926DA3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ED61F-1C0A-0544-BD4F-0037ACC3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F1FA0-18E9-D04B-9244-A597C175A342}"/>
              </a:ext>
            </a:extLst>
          </p:cNvPr>
          <p:cNvSpPr txBox="1"/>
          <p:nvPr/>
        </p:nvSpPr>
        <p:spPr>
          <a:xfrm>
            <a:off x="857250" y="2125267"/>
            <a:ext cx="6001964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db.</a:t>
            </a:r>
            <a:r>
              <a:rPr lang="en-US" sz="1350" b="1" dirty="0" err="1">
                <a:solidFill>
                  <a:srgbClr val="FF0000"/>
                </a:solidFill>
              </a:rPr>
              <a:t>orders</a:t>
            </a:r>
            <a:r>
              <a:rPr lang="en-US" sz="1350" dirty="0" err="1"/>
              <a:t>.</a:t>
            </a:r>
            <a:r>
              <a:rPr lang="en-US" sz="1350" b="1" dirty="0" err="1"/>
              <a:t>aggregate</a:t>
            </a:r>
            <a:r>
              <a:rPr lang="en-US" sz="1350" dirty="0"/>
              <a:t>([</a:t>
            </a:r>
          </a:p>
          <a:p>
            <a:r>
              <a:rPr lang="en-US" sz="1350" dirty="0"/>
              <a:t>			{ $match : { ”status” : “A”} },</a:t>
            </a:r>
          </a:p>
          <a:p>
            <a:r>
              <a:rPr lang="en-US" sz="1350" dirty="0"/>
              <a:t>			{ $group : {“_id” : “$</a:t>
            </a:r>
            <a:r>
              <a:rPr lang="en-US" sz="1350" dirty="0" err="1"/>
              <a:t>cust_id</a:t>
            </a:r>
            <a:r>
              <a:rPr lang="en-US" sz="1350" dirty="0"/>
              <a:t>”, “total” : {“$sum” : “$amount” } } }</a:t>
            </a:r>
          </a:p>
          <a:p>
            <a:endParaRPr lang="en-US" sz="1350" dirty="0"/>
          </a:p>
          <a:p>
            <a:r>
              <a:rPr lang="en-US" sz="1350" dirty="0"/>
              <a:t>])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87B417-2204-BF44-9B2D-51B3F7EDDE75}"/>
              </a:ext>
            </a:extLst>
          </p:cNvPr>
          <p:cNvSpPr/>
          <p:nvPr/>
        </p:nvSpPr>
        <p:spPr>
          <a:xfrm>
            <a:off x="1466850" y="3174923"/>
            <a:ext cx="9525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“cust_id”:”A123”,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“amount”: 500,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“status”: “A”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DCCD00-885C-6A47-A1C4-58664DB2ADCB}"/>
              </a:ext>
            </a:extLst>
          </p:cNvPr>
          <p:cNvSpPr/>
          <p:nvPr/>
        </p:nvSpPr>
        <p:spPr>
          <a:xfrm>
            <a:off x="1466850" y="4370786"/>
            <a:ext cx="952221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“cust_id”:”B212”,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“amount”: 200,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“status”: “A”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C3F7EE-A38A-AA4B-AB76-DB9F2993B43F}"/>
              </a:ext>
            </a:extLst>
          </p:cNvPr>
          <p:cNvSpPr/>
          <p:nvPr/>
        </p:nvSpPr>
        <p:spPr>
          <a:xfrm>
            <a:off x="1466850" y="4961336"/>
            <a:ext cx="952221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“cust_id”:”A123”,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“amount”: 300,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“status”: “D”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2E1955-F73D-CF4B-A9F0-262F5FBCEDC3}"/>
              </a:ext>
            </a:extLst>
          </p:cNvPr>
          <p:cNvSpPr/>
          <p:nvPr/>
        </p:nvSpPr>
        <p:spPr>
          <a:xfrm>
            <a:off x="1466850" y="3766424"/>
            <a:ext cx="952221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“cust_id”:”A123”,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“amount”: 250,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“status”: “A”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E9A8BBCE-C3DB-434E-8C8A-508E85FA83F2}"/>
              </a:ext>
            </a:extLst>
          </p:cNvPr>
          <p:cNvSpPr/>
          <p:nvPr/>
        </p:nvSpPr>
        <p:spPr>
          <a:xfrm>
            <a:off x="2657090" y="4298970"/>
            <a:ext cx="667135" cy="158491"/>
          </a:xfrm>
          <a:prstGeom prst="rightArrow">
            <a:avLst>
              <a:gd name="adj1" fmla="val 18630"/>
              <a:gd name="adj2" fmla="val 566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045E2-F00C-094C-8D91-2C63FE22E8C4}"/>
              </a:ext>
            </a:extLst>
          </p:cNvPr>
          <p:cNvSpPr txBox="1"/>
          <p:nvPr/>
        </p:nvSpPr>
        <p:spPr>
          <a:xfrm>
            <a:off x="2618262" y="4005660"/>
            <a:ext cx="7131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$match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165899-E91A-7E4F-ADF9-445CAF7C6A7C}"/>
              </a:ext>
            </a:extLst>
          </p:cNvPr>
          <p:cNvSpPr/>
          <p:nvPr/>
        </p:nvSpPr>
        <p:spPr>
          <a:xfrm>
            <a:off x="3743325" y="3505201"/>
            <a:ext cx="9906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“cust_id”:”A123”,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“amount”: 500,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“status”: “A”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179C84-6401-4E4F-8BD8-AF8F75103672}"/>
              </a:ext>
            </a:extLst>
          </p:cNvPr>
          <p:cNvSpPr/>
          <p:nvPr/>
        </p:nvSpPr>
        <p:spPr>
          <a:xfrm>
            <a:off x="3743325" y="4701064"/>
            <a:ext cx="9906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“cust_id”:”B212”,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“amount”: 200,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“status”: “A”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187FF1-65CC-8840-9576-B90AFD4ACD64}"/>
              </a:ext>
            </a:extLst>
          </p:cNvPr>
          <p:cNvSpPr/>
          <p:nvPr/>
        </p:nvSpPr>
        <p:spPr>
          <a:xfrm>
            <a:off x="3743325" y="4096702"/>
            <a:ext cx="9906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“cust_id”:”A123”,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“amount”: 250,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“status”: “A”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455E267F-6849-924B-9EF6-77ABC638C4FC}"/>
              </a:ext>
            </a:extLst>
          </p:cNvPr>
          <p:cNvSpPr/>
          <p:nvPr/>
        </p:nvSpPr>
        <p:spPr>
          <a:xfrm>
            <a:off x="4943090" y="4281777"/>
            <a:ext cx="667135" cy="158491"/>
          </a:xfrm>
          <a:prstGeom prst="rightArrow">
            <a:avLst>
              <a:gd name="adj1" fmla="val 18630"/>
              <a:gd name="adj2" fmla="val 5666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AE0EAD1-F2CD-D645-BEF9-23376476221C}"/>
              </a:ext>
            </a:extLst>
          </p:cNvPr>
          <p:cNvSpPr txBox="1"/>
          <p:nvPr/>
        </p:nvSpPr>
        <p:spPr>
          <a:xfrm>
            <a:off x="4933117" y="4029732"/>
            <a:ext cx="6867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$group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E1A71C7-E6FA-A34F-880D-D878B00862A6}"/>
              </a:ext>
            </a:extLst>
          </p:cNvPr>
          <p:cNvSpPr/>
          <p:nvPr/>
        </p:nvSpPr>
        <p:spPr>
          <a:xfrm>
            <a:off x="6228517" y="3764282"/>
            <a:ext cx="8763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“_id”:”A123”,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“total”: 750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4120A1-6A31-0D4B-8248-A4ADD13DC779}"/>
              </a:ext>
            </a:extLst>
          </p:cNvPr>
          <p:cNvSpPr/>
          <p:nvPr/>
        </p:nvSpPr>
        <p:spPr>
          <a:xfrm>
            <a:off x="6228517" y="4355783"/>
            <a:ext cx="876300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“_id”:”B212”,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“amount”: 200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70604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1A829-205A-0F4F-90C2-8E45E037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operators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005E6-68DC-3442-A7F6-E172F128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661C7-1409-F94D-A2FF-2F6634F4D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7881D-C702-B949-862B-1746B6B44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2DCA187-316A-DE46-BF9F-88B403DFD10A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337554"/>
          <a:ext cx="6096000" cy="2537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5179208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515381000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$match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Filter documents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0211414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$project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Reshape documents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9881157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$group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Summarize documents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3528602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$unwind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Expand documents (for array type)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86935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$sort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Order documents (1: </a:t>
                      </a:r>
                      <a:r>
                        <a:rPr lang="en-US" sz="1400" dirty="0" err="1"/>
                        <a:t>asc</a:t>
                      </a:r>
                      <a:r>
                        <a:rPr lang="en-US" sz="1400" dirty="0"/>
                        <a:t>, -1 : </a:t>
                      </a:r>
                      <a:r>
                        <a:rPr lang="en-US" sz="1400" dirty="0" err="1"/>
                        <a:t>desc</a:t>
                      </a:r>
                      <a:r>
                        <a:rPr lang="en-US" sz="1400" dirty="0"/>
                        <a:t>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820162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$limit, $skip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Paginate documents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505563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$redact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Restrict documents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8294772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$</a:t>
                      </a:r>
                      <a:r>
                        <a:rPr lang="en-US" sz="1400" dirty="0" err="1"/>
                        <a:t>geoNear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Proximity sort documents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75370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/>
                        <a:t>$let, $map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Define variables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4099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253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F3C2-26F2-F649-A2BC-7B1BA582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FC2A7-6990-8C49-BFA8-3C7727F1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57175" indent="-257175">
              <a:buFont typeface="Wingdings" pitchFamily="2" charset="2"/>
              <a:buChar char="q"/>
            </a:pPr>
            <a:r>
              <a:rPr lang="en-US" sz="2800" dirty="0"/>
              <a:t>Document-oriented data model, easier to split up data across multiple servers</a:t>
            </a:r>
          </a:p>
          <a:p>
            <a:pPr marL="257175" indent="-257175">
              <a:spcBef>
                <a:spcPts val="450"/>
              </a:spcBef>
              <a:buFont typeface="Wingdings" pitchFamily="2" charset="2"/>
              <a:buChar char="q"/>
            </a:pPr>
            <a:r>
              <a:rPr lang="en-US" sz="2800" dirty="0"/>
              <a:t>Consists of pairs of (key, document)</a:t>
            </a:r>
          </a:p>
          <a:p>
            <a:pPr marL="432197" lvl="1" indent="-257175">
              <a:spcBef>
                <a:spcPts val="450"/>
              </a:spcBef>
              <a:buFont typeface="Wingdings" pitchFamily="2" charset="2"/>
              <a:buChar char="q"/>
            </a:pPr>
            <a:r>
              <a:rPr lang="en-US" sz="2800" dirty="0"/>
              <a:t>Key—a string, services for queries</a:t>
            </a:r>
          </a:p>
          <a:p>
            <a:pPr marL="432197" lvl="1" indent="-257175">
              <a:spcBef>
                <a:spcPts val="450"/>
              </a:spcBef>
              <a:buFont typeface="Wingdings" pitchFamily="2" charset="2"/>
              <a:buChar char="q"/>
            </a:pPr>
            <a:r>
              <a:rPr lang="en-US" sz="2800" dirty="0"/>
              <a:t>Document—data structure composed of field : value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sz="2800" dirty="0"/>
              <a:t>Automatically takes care of</a:t>
            </a:r>
          </a:p>
          <a:p>
            <a:pPr marL="432197" lvl="1" indent="-257175">
              <a:spcBef>
                <a:spcPts val="450"/>
              </a:spcBef>
              <a:buFont typeface="Wingdings" pitchFamily="2" charset="2"/>
              <a:buChar char="q"/>
            </a:pPr>
            <a:r>
              <a:rPr lang="en-US" sz="2800" dirty="0"/>
              <a:t>Balancing data and load across a cluster</a:t>
            </a:r>
          </a:p>
          <a:p>
            <a:pPr marL="432197" lvl="1" indent="-257175">
              <a:spcBef>
                <a:spcPts val="450"/>
              </a:spcBef>
              <a:buFont typeface="Wingdings" pitchFamily="2" charset="2"/>
              <a:buChar char="q"/>
            </a:pPr>
            <a:r>
              <a:rPr lang="en-US" sz="2800" dirty="0"/>
              <a:t>Redistributing documents automatically</a:t>
            </a:r>
          </a:p>
          <a:p>
            <a:pPr marL="432197" lvl="1" indent="-257175">
              <a:spcBef>
                <a:spcPts val="450"/>
              </a:spcBef>
              <a:buFont typeface="Wingdings" pitchFamily="2" charset="2"/>
              <a:buChar char="q"/>
            </a:pPr>
            <a:r>
              <a:rPr lang="en-US" sz="2800" dirty="0"/>
              <a:t>Routing user requests to the correct machines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1C512-0C95-C24D-96C6-8323158DC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798E5-1B79-914F-AA22-9E133E42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39EF6-368E-7B4A-9B28-265568AF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237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940-B878-8A43-B94C-66657F94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total area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98DAF0-1669-614F-92CD-56E614A20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950" y="1950839"/>
            <a:ext cx="5886450" cy="19240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06BCC-A9C6-1E4B-B00A-D6FF761B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C3D04-175B-4049-B2F1-549F0911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20216-F520-284A-9076-7EF938F4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30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FE39DD-26D3-2147-8B9C-0E35488FF6C5}"/>
              </a:ext>
            </a:extLst>
          </p:cNvPr>
          <p:cNvSpPr txBox="1"/>
          <p:nvPr/>
        </p:nvSpPr>
        <p:spPr>
          <a:xfrm>
            <a:off x="353259" y="3737521"/>
            <a:ext cx="9625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432FF"/>
                </a:solidFill>
              </a:rPr>
              <a:t>$group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45EE24-7AC4-D24F-B97F-6A3B5F7F7DB4}"/>
              </a:ext>
            </a:extLst>
          </p:cNvPr>
          <p:cNvSpPr txBox="1"/>
          <p:nvPr/>
        </p:nvSpPr>
        <p:spPr>
          <a:xfrm>
            <a:off x="1253705" y="3967513"/>
            <a:ext cx="34726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Group documents by value:</a:t>
            </a:r>
          </a:p>
          <a:p>
            <a:pPr marL="600075" lvl="1" indent="-257175">
              <a:buFont typeface="Wingdings" pitchFamily="2" charset="2"/>
              <a:buChar char="q"/>
            </a:pPr>
            <a:r>
              <a:rPr lang="en-US" sz="1500" dirty="0"/>
              <a:t>Field reference, object, constant</a:t>
            </a:r>
          </a:p>
          <a:p>
            <a:pPr marL="600075" lvl="1" indent="-257175">
              <a:buFont typeface="Wingdings" pitchFamily="2" charset="2"/>
              <a:buChar char="q"/>
            </a:pPr>
            <a:r>
              <a:rPr lang="en-US" sz="1500" dirty="0"/>
              <a:t>Other output fields are computed:</a:t>
            </a:r>
          </a:p>
          <a:p>
            <a:pPr marL="942975" lvl="2" indent="-257175">
              <a:buFont typeface="Wingdings" pitchFamily="2" charset="2"/>
              <a:buChar char="Ø"/>
            </a:pPr>
            <a:r>
              <a:rPr lang="en-US" sz="1500" dirty="0"/>
              <a:t>$max, $min, $</a:t>
            </a:r>
            <a:r>
              <a:rPr lang="en-US" sz="1500" dirty="0" err="1"/>
              <a:t>avg</a:t>
            </a:r>
            <a:r>
              <a:rPr lang="en-US" sz="1500" dirty="0"/>
              <a:t>, $sum</a:t>
            </a:r>
          </a:p>
          <a:p>
            <a:pPr marL="942975" lvl="2" indent="-257175">
              <a:buFont typeface="Wingdings" pitchFamily="2" charset="2"/>
              <a:buChar char="Ø"/>
            </a:pPr>
            <a:r>
              <a:rPr lang="en-US" sz="1500" dirty="0"/>
              <a:t>$</a:t>
            </a:r>
            <a:r>
              <a:rPr lang="en-US" sz="1500" dirty="0" err="1"/>
              <a:t>addToSet</a:t>
            </a:r>
            <a:r>
              <a:rPr lang="en-US" sz="1500" dirty="0"/>
              <a:t>, $push</a:t>
            </a:r>
          </a:p>
          <a:p>
            <a:pPr marL="942975" lvl="2" indent="-257175">
              <a:buFont typeface="Wingdings" pitchFamily="2" charset="2"/>
              <a:buChar char="Ø"/>
            </a:pPr>
            <a:r>
              <a:rPr lang="en-US" sz="1500" dirty="0"/>
              <a:t>$first, $last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0BF297-9E4F-BE4A-86D2-A164E351E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150" y="4077645"/>
            <a:ext cx="3124200" cy="1209675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6EF40AC-C934-8B46-AEED-A660CA2C3C88}"/>
              </a:ext>
            </a:extLst>
          </p:cNvPr>
          <p:cNvSpPr/>
          <p:nvPr/>
        </p:nvSpPr>
        <p:spPr>
          <a:xfrm>
            <a:off x="2000250" y="2686050"/>
            <a:ext cx="4733925" cy="60960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58359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E5B7-8F47-5F45-BF39-61E69CB73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total area by region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3D1CA-3948-C34E-8355-7326D632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118D0-EE88-D44B-97CC-856409737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D1F97-5934-2A43-8837-5AE05C68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77555"/>
            <a:ext cx="2057400" cy="273844"/>
          </a:xfrm>
        </p:spPr>
        <p:txBody>
          <a:bodyPr/>
          <a:lstStyle/>
          <a:p>
            <a:fld id="{FBD2F01E-2C56-614F-AAE3-90F3E5F46774}" type="slidenum">
              <a:rPr lang="en-US" smtClean="0"/>
              <a:t>31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D4276A-296D-714B-9D44-3A702BBA2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95" y="3892267"/>
            <a:ext cx="4487707" cy="1463874"/>
          </a:xfrm>
          <a:prstGeom prst="rect">
            <a:avLst/>
          </a:prstGeom>
        </p:spPr>
      </p:pic>
      <p:sp>
        <p:nvSpPr>
          <p:cNvPr id="12" name="Bent Arrow 11">
            <a:extLst>
              <a:ext uri="{FF2B5EF4-FFF2-40B4-BE49-F238E27FC236}">
                <a16:creationId xmlns:a16="http://schemas.microsoft.com/office/drawing/2014/main" id="{3BA80F67-E98A-2D42-8E4C-9ED00B8824D6}"/>
              </a:ext>
            </a:extLst>
          </p:cNvPr>
          <p:cNvSpPr/>
          <p:nvPr/>
        </p:nvSpPr>
        <p:spPr>
          <a:xfrm flipV="1">
            <a:off x="225520" y="3623895"/>
            <a:ext cx="828675" cy="633413"/>
          </a:xfrm>
          <a:prstGeom prst="bentArrow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CF4C7D7-943A-7342-B4C6-1298F884F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019" y="1990498"/>
            <a:ext cx="5028934" cy="1633397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CD6405-258A-5D48-B0FB-88BE1A2604AC}"/>
              </a:ext>
            </a:extLst>
          </p:cNvPr>
          <p:cNvSpPr txBox="1"/>
          <p:nvPr/>
        </p:nvSpPr>
        <p:spPr>
          <a:xfrm>
            <a:off x="5553185" y="5577605"/>
            <a:ext cx="20684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add the value into an array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198147-68F7-5F43-A8B0-E4CA7DE1EA4B}"/>
              </a:ext>
            </a:extLst>
          </p:cNvPr>
          <p:cNvSpPr/>
          <p:nvPr/>
        </p:nvSpPr>
        <p:spPr>
          <a:xfrm>
            <a:off x="5860110" y="1610292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“state” : ”New York”,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areaM</a:t>
            </a:r>
            <a:r>
              <a:rPr lang="en-US" sz="750" b="1" dirty="0">
                <a:solidFill>
                  <a:schemeClr val="tx1"/>
                </a:solidFill>
              </a:rPr>
              <a:t>”: 218,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“region”: “North East”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DEEF0E-9E04-974E-B84E-514747D03A36}"/>
              </a:ext>
            </a:extLst>
          </p:cNvPr>
          <p:cNvSpPr/>
          <p:nvPr/>
        </p:nvSpPr>
        <p:spPr>
          <a:xfrm>
            <a:off x="5855736" y="2228802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“state” : ”New Jersey”,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areaM</a:t>
            </a:r>
            <a:r>
              <a:rPr lang="en-US" sz="750" b="1" dirty="0">
                <a:solidFill>
                  <a:schemeClr val="tx1"/>
                </a:solidFill>
              </a:rPr>
              <a:t>” : 90,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“region”: “North East”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ACEFF7-9077-7640-AF93-FE58C6F6C884}"/>
              </a:ext>
            </a:extLst>
          </p:cNvPr>
          <p:cNvSpPr/>
          <p:nvPr/>
        </p:nvSpPr>
        <p:spPr>
          <a:xfrm>
            <a:off x="5855736" y="2850039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“state” : ”California”,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areaM</a:t>
            </a:r>
            <a:r>
              <a:rPr lang="en-US" sz="750" b="1" dirty="0">
                <a:solidFill>
                  <a:schemeClr val="tx1"/>
                </a:solidFill>
              </a:rPr>
              <a:t>” : 300,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“region” : “West”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8583FD60-5AFD-7D49-8412-D9BB4F03B805}"/>
              </a:ext>
            </a:extLst>
          </p:cNvPr>
          <p:cNvSpPr/>
          <p:nvPr/>
        </p:nvSpPr>
        <p:spPr>
          <a:xfrm>
            <a:off x="7232342" y="1688700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E6DD9B-91FE-034B-9D7A-38E88528EE51}"/>
              </a:ext>
            </a:extLst>
          </p:cNvPr>
          <p:cNvSpPr/>
          <p:nvPr/>
        </p:nvSpPr>
        <p:spPr>
          <a:xfrm>
            <a:off x="7712904" y="1610292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$group : 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“_id” : ”$region”,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avgAreaM</a:t>
            </a:r>
            <a:r>
              <a:rPr lang="en-US" sz="750" b="1" dirty="0">
                <a:solidFill>
                  <a:schemeClr val="tx1"/>
                </a:solidFill>
              </a:rPr>
              <a:t>”: {”$</a:t>
            </a:r>
            <a:r>
              <a:rPr lang="en-US" sz="750" b="1" dirty="0" err="1">
                <a:solidFill>
                  <a:schemeClr val="tx1"/>
                </a:solidFill>
              </a:rPr>
              <a:t>avg</a:t>
            </a:r>
            <a:r>
              <a:rPr lang="en-US" sz="750" b="1" dirty="0">
                <a:solidFill>
                  <a:schemeClr val="tx1"/>
                </a:solidFill>
              </a:rPr>
              <a:t>” :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                       “$</a:t>
            </a:r>
            <a:r>
              <a:rPr lang="en-US" sz="750" b="1" dirty="0" err="1">
                <a:solidFill>
                  <a:schemeClr val="tx1"/>
                </a:solidFill>
              </a:rPr>
              <a:t>areaM</a:t>
            </a:r>
            <a:r>
              <a:rPr lang="en-US" sz="750" b="1" dirty="0">
                <a:solidFill>
                  <a:schemeClr val="tx1"/>
                </a:solidFill>
              </a:rPr>
              <a:t>” }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416D75E6-1217-134D-AA01-9661E92D0A79}"/>
              </a:ext>
            </a:extLst>
          </p:cNvPr>
          <p:cNvSpPr/>
          <p:nvPr/>
        </p:nvSpPr>
        <p:spPr>
          <a:xfrm rot="5400000">
            <a:off x="8197384" y="2201156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52A91B-E466-5248-8B90-2672BA2FDAEA}"/>
              </a:ext>
            </a:extLst>
          </p:cNvPr>
          <p:cNvSpPr/>
          <p:nvPr/>
        </p:nvSpPr>
        <p:spPr>
          <a:xfrm>
            <a:off x="7712904" y="2548614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“_id” : ”North East”,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avgAreaM</a:t>
            </a:r>
            <a:r>
              <a:rPr lang="en-US" sz="750" b="1" dirty="0">
                <a:solidFill>
                  <a:schemeClr val="tx1"/>
                </a:solidFill>
              </a:rPr>
              <a:t>” : 154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DCD48E-3EFB-3947-837D-4CC2CEBDCC8C}"/>
              </a:ext>
            </a:extLst>
          </p:cNvPr>
          <p:cNvSpPr/>
          <p:nvPr/>
        </p:nvSpPr>
        <p:spPr>
          <a:xfrm>
            <a:off x="7712904" y="3110755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“_id” : ”West”,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avgAreaM</a:t>
            </a:r>
            <a:r>
              <a:rPr lang="en-US" sz="750" b="1" dirty="0">
                <a:solidFill>
                  <a:schemeClr val="tx1"/>
                </a:solidFill>
              </a:rPr>
              <a:t>” : 300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D506BE46-03F1-2E4C-9BE2-783C1FADB3FC}"/>
              </a:ext>
            </a:extLst>
          </p:cNvPr>
          <p:cNvSpPr/>
          <p:nvPr/>
        </p:nvSpPr>
        <p:spPr>
          <a:xfrm rot="5400000">
            <a:off x="6340300" y="3491822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386D91-414A-D74E-B176-3462C840D062}"/>
              </a:ext>
            </a:extLst>
          </p:cNvPr>
          <p:cNvSpPr/>
          <p:nvPr/>
        </p:nvSpPr>
        <p:spPr>
          <a:xfrm>
            <a:off x="5855736" y="3853829"/>
            <a:ext cx="1264235" cy="7237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$group : 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“_id” : ”$region”,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totArea</a:t>
            </a:r>
            <a:r>
              <a:rPr lang="en-US" sz="750" b="1" dirty="0">
                <a:solidFill>
                  <a:schemeClr val="tx1"/>
                </a:solidFill>
              </a:rPr>
              <a:t>”: {”$sum” :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                       “$</a:t>
            </a:r>
            <a:r>
              <a:rPr lang="en-US" sz="750" b="1" dirty="0" err="1">
                <a:solidFill>
                  <a:schemeClr val="tx1"/>
                </a:solidFill>
              </a:rPr>
              <a:t>areaM</a:t>
            </a:r>
            <a:r>
              <a:rPr lang="en-US" sz="750" b="1" dirty="0">
                <a:solidFill>
                  <a:schemeClr val="tx1"/>
                </a:solidFill>
              </a:rPr>
              <a:t>” },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sCount</a:t>
            </a:r>
            <a:r>
              <a:rPr lang="en-US" sz="750" b="1" dirty="0">
                <a:solidFill>
                  <a:schemeClr val="tx1"/>
                </a:solidFill>
              </a:rPr>
              <a:t>” : {“$sum” : 1}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BB09D47-97A0-824F-AE36-3FCEA974F308}"/>
              </a:ext>
            </a:extLst>
          </p:cNvPr>
          <p:cNvSpPr/>
          <p:nvPr/>
        </p:nvSpPr>
        <p:spPr>
          <a:xfrm>
            <a:off x="7678563" y="4126679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“_id” : ”North East”,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totArea</a:t>
            </a:r>
            <a:r>
              <a:rPr lang="en-US" sz="750" b="1" dirty="0">
                <a:solidFill>
                  <a:schemeClr val="tx1"/>
                </a:solidFill>
              </a:rPr>
              <a:t>” : 308,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sCount</a:t>
            </a:r>
            <a:r>
              <a:rPr lang="en-US" sz="750" b="1" dirty="0">
                <a:solidFill>
                  <a:schemeClr val="tx1"/>
                </a:solidFill>
              </a:rPr>
              <a:t>” : 2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D457C56-4E85-054B-BAB5-657BAD91BD88}"/>
              </a:ext>
            </a:extLst>
          </p:cNvPr>
          <p:cNvSpPr/>
          <p:nvPr/>
        </p:nvSpPr>
        <p:spPr>
          <a:xfrm>
            <a:off x="7678563" y="4685555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“_id” : ”West”,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totArea</a:t>
            </a:r>
            <a:r>
              <a:rPr lang="en-US" sz="750" b="1" dirty="0">
                <a:solidFill>
                  <a:schemeClr val="tx1"/>
                </a:solidFill>
              </a:rPr>
              <a:t>” : 300,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sCount</a:t>
            </a:r>
            <a:r>
              <a:rPr lang="en-US" sz="750" b="1" dirty="0">
                <a:solidFill>
                  <a:schemeClr val="tx1"/>
                </a:solidFill>
              </a:rPr>
              <a:t>” : 1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9C0EE1E3-DE39-484D-9869-FC913D966213}"/>
              </a:ext>
            </a:extLst>
          </p:cNvPr>
          <p:cNvSpPr/>
          <p:nvPr/>
        </p:nvSpPr>
        <p:spPr>
          <a:xfrm>
            <a:off x="7158071" y="4215703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8AE69F0-44BB-5D41-811E-A66A19CE6714}"/>
              </a:ext>
            </a:extLst>
          </p:cNvPr>
          <p:cNvSpPr/>
          <p:nvPr/>
        </p:nvSpPr>
        <p:spPr>
          <a:xfrm>
            <a:off x="1554257" y="2990482"/>
            <a:ext cx="2771775" cy="180005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150296-0898-5541-81DB-20B18903E123}"/>
              </a:ext>
            </a:extLst>
          </p:cNvPr>
          <p:cNvSpPr txBox="1"/>
          <p:nvPr/>
        </p:nvSpPr>
        <p:spPr>
          <a:xfrm>
            <a:off x="5553185" y="5155303"/>
            <a:ext cx="8499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432FF"/>
                </a:solidFill>
              </a:rPr>
              <a:t>$push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4045977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06D5-BDD4-1D4D-AF01-B9B3A1E38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US population by year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2ACE44E-94CD-964C-8685-5F9EC50D3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43683"/>
            <a:ext cx="6276975" cy="1685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4FBA6-DE13-7F4D-BCC9-91718D9D2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40F37-6CC8-8B4B-BFE0-810F4EDC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52D50-1B98-DB45-BF3E-5B2BDD160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32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55D6BB-E1D4-3645-8850-BD4AB809F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931" y="3529608"/>
            <a:ext cx="3133725" cy="1952625"/>
          </a:xfrm>
          <a:prstGeom prst="rect">
            <a:avLst/>
          </a:prstGeom>
        </p:spPr>
      </p:pic>
      <p:sp>
        <p:nvSpPr>
          <p:cNvPr id="11" name="Bent Arrow 10">
            <a:extLst>
              <a:ext uri="{FF2B5EF4-FFF2-40B4-BE49-F238E27FC236}">
                <a16:creationId xmlns:a16="http://schemas.microsoft.com/office/drawing/2014/main" id="{BBFD9FA0-E143-0E44-A1DD-7D34A39F9383}"/>
              </a:ext>
            </a:extLst>
          </p:cNvPr>
          <p:cNvSpPr/>
          <p:nvPr/>
        </p:nvSpPr>
        <p:spPr>
          <a:xfrm flipV="1">
            <a:off x="145256" y="3555802"/>
            <a:ext cx="828675" cy="633413"/>
          </a:xfrm>
          <a:prstGeom prst="bentArrow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EE36FF-2C76-634B-B723-91E6E16A7D1D}"/>
              </a:ext>
            </a:extLst>
          </p:cNvPr>
          <p:cNvSpPr txBox="1"/>
          <p:nvPr/>
        </p:nvSpPr>
        <p:spPr>
          <a:xfrm>
            <a:off x="7123808" y="1608207"/>
            <a:ext cx="11381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432FF"/>
                </a:solidFill>
              </a:rPr>
              <a:t>$unwind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838730-E7E0-E54C-B549-E00A1F396A80}"/>
              </a:ext>
            </a:extLst>
          </p:cNvPr>
          <p:cNvSpPr txBox="1"/>
          <p:nvPr/>
        </p:nvSpPr>
        <p:spPr>
          <a:xfrm>
            <a:off x="6249152" y="1890437"/>
            <a:ext cx="2895600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Operate on an array field: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Crate documents from array elements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en-US" sz="1350" dirty="0"/>
              <a:t>Array replaced by element value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en-US" sz="1350" dirty="0"/>
              <a:t>Missing/empty fields </a:t>
            </a:r>
            <a:r>
              <a:rPr lang="en-US" sz="1350" dirty="0">
                <a:sym typeface="Wingdings" pitchFamily="2" charset="2"/>
              </a:rPr>
              <a:t> no output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en-US" sz="1350" dirty="0">
                <a:sym typeface="Wingdings" pitchFamily="2" charset="2"/>
              </a:rPr>
              <a:t>Non-array fields  error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>
                <a:sym typeface="Wingdings" pitchFamily="2" charset="2"/>
              </a:rPr>
              <a:t>Pipe to $group to aggregate</a:t>
            </a:r>
            <a:endParaRPr lang="en-US" sz="13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CF6BA0-CF4E-8D4B-83D0-F49A3E44C2D9}"/>
              </a:ext>
            </a:extLst>
          </p:cNvPr>
          <p:cNvSpPr/>
          <p:nvPr/>
        </p:nvSpPr>
        <p:spPr>
          <a:xfrm>
            <a:off x="3304632" y="4039783"/>
            <a:ext cx="1505493" cy="537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“state” : ”New York”,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“census”: [1990, 2000, 2010]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AA9486-8CC9-CD4E-A045-F70DC2BF5AD4}"/>
              </a:ext>
            </a:extLst>
          </p:cNvPr>
          <p:cNvSpPr/>
          <p:nvPr/>
        </p:nvSpPr>
        <p:spPr>
          <a:xfrm>
            <a:off x="3304632" y="4594324"/>
            <a:ext cx="1505493" cy="537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“state” : ”New Jersey”,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“census”: [1990, 2000]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042392-281A-4B41-9D8C-78CB5804A8C8}"/>
              </a:ext>
            </a:extLst>
          </p:cNvPr>
          <p:cNvSpPr/>
          <p:nvPr/>
        </p:nvSpPr>
        <p:spPr>
          <a:xfrm>
            <a:off x="3304632" y="5141127"/>
            <a:ext cx="1505493" cy="5372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“state” : ”California”,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“census”: [1980, 1990, 2000, 2010]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235B0FBC-2004-8243-BEF8-CFF98B905F1E}"/>
              </a:ext>
            </a:extLst>
          </p:cNvPr>
          <p:cNvSpPr/>
          <p:nvPr/>
        </p:nvSpPr>
        <p:spPr>
          <a:xfrm>
            <a:off x="4933950" y="4146497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3D7C1B8-6290-9B46-9724-4E296C5A83ED}"/>
              </a:ext>
            </a:extLst>
          </p:cNvPr>
          <p:cNvSpPr/>
          <p:nvPr/>
        </p:nvSpPr>
        <p:spPr>
          <a:xfrm>
            <a:off x="5353050" y="4189215"/>
            <a:ext cx="1362075" cy="2312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“$unwind” : “$census}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40FDB2D-804D-7840-AD51-6BB49D255763}"/>
              </a:ext>
            </a:extLst>
          </p:cNvPr>
          <p:cNvSpPr/>
          <p:nvPr/>
        </p:nvSpPr>
        <p:spPr>
          <a:xfrm>
            <a:off x="4938170" y="4816192"/>
            <a:ext cx="1362075" cy="263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“state” : “New York”,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”census” : 1990}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88F0397F-CCD9-154E-BBBB-F619BA817DBC}"/>
              </a:ext>
            </a:extLst>
          </p:cNvPr>
          <p:cNvSpPr/>
          <p:nvPr/>
        </p:nvSpPr>
        <p:spPr>
          <a:xfrm rot="5400000">
            <a:off x="5810250" y="4456059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FD65968-79E2-C44B-B5AB-103F0911C743}"/>
              </a:ext>
            </a:extLst>
          </p:cNvPr>
          <p:cNvSpPr/>
          <p:nvPr/>
        </p:nvSpPr>
        <p:spPr>
          <a:xfrm>
            <a:off x="4938170" y="5118952"/>
            <a:ext cx="1362075" cy="263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“state” : “New York”,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”census” : 2000}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543E99-5E6C-FD43-BBD7-D0A1A84D26F2}"/>
              </a:ext>
            </a:extLst>
          </p:cNvPr>
          <p:cNvSpPr/>
          <p:nvPr/>
        </p:nvSpPr>
        <p:spPr>
          <a:xfrm>
            <a:off x="4938170" y="5414537"/>
            <a:ext cx="1362075" cy="263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“state” : “New York”,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”census” : 2010}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7159BD3-E345-744F-8900-535A7A3356B9}"/>
              </a:ext>
            </a:extLst>
          </p:cNvPr>
          <p:cNvSpPr/>
          <p:nvPr/>
        </p:nvSpPr>
        <p:spPr>
          <a:xfrm>
            <a:off x="6343107" y="4816192"/>
            <a:ext cx="1362075" cy="263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“state” : “New Jersey”,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”census” : 1990}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A4AEA3-D16D-5B44-8411-DA75200D503E}"/>
              </a:ext>
            </a:extLst>
          </p:cNvPr>
          <p:cNvSpPr/>
          <p:nvPr/>
        </p:nvSpPr>
        <p:spPr>
          <a:xfrm>
            <a:off x="6343107" y="5107866"/>
            <a:ext cx="1362075" cy="263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“state” : “New Jersey”,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”census” : 2000}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CAFE9B-B5F6-ED48-A932-96AC16BEDE2B}"/>
              </a:ext>
            </a:extLst>
          </p:cNvPr>
          <p:cNvSpPr/>
          <p:nvPr/>
        </p:nvSpPr>
        <p:spPr>
          <a:xfrm>
            <a:off x="6343107" y="5414537"/>
            <a:ext cx="1362075" cy="263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“state” : “California”,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”census” : 1980}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A1B355-1008-7941-8167-3827886B639D}"/>
              </a:ext>
            </a:extLst>
          </p:cNvPr>
          <p:cNvSpPr/>
          <p:nvPr/>
        </p:nvSpPr>
        <p:spPr>
          <a:xfrm>
            <a:off x="7758593" y="4816192"/>
            <a:ext cx="1362075" cy="263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“state” : “California”,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”census” : 1990}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81A77C-5A90-5D43-8DC9-F81AC01709C2}"/>
              </a:ext>
            </a:extLst>
          </p:cNvPr>
          <p:cNvSpPr/>
          <p:nvPr/>
        </p:nvSpPr>
        <p:spPr>
          <a:xfrm>
            <a:off x="7758593" y="5122041"/>
            <a:ext cx="1362075" cy="263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“state” : “California”,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”census” : 2000}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40A602-B768-5441-84A9-3ED59F452561}"/>
              </a:ext>
            </a:extLst>
          </p:cNvPr>
          <p:cNvSpPr/>
          <p:nvPr/>
        </p:nvSpPr>
        <p:spPr>
          <a:xfrm>
            <a:off x="7758593" y="5427890"/>
            <a:ext cx="1362075" cy="263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“state” : “California”,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”census” : 2010}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33EEF621-72B8-D646-883A-BC01252A20D7}"/>
              </a:ext>
            </a:extLst>
          </p:cNvPr>
          <p:cNvSpPr/>
          <p:nvPr/>
        </p:nvSpPr>
        <p:spPr>
          <a:xfrm>
            <a:off x="542925" y="2236590"/>
            <a:ext cx="2209800" cy="201811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36291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5A9C5-F1A9-8D4A-906C-AAC9A0CF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southern sate population by year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5F30E1-DE79-154A-9668-177EDE5E3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38921"/>
            <a:ext cx="5348654" cy="13906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FB66B-3D64-1543-84DC-8027596D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96E7A-0E70-424D-8A59-31930C64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D664C-2329-9B47-A20D-F4237F4D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33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E49E9D-81BB-2248-984D-4AE52C67E9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3251675"/>
            <a:ext cx="2400300" cy="1413194"/>
          </a:xfrm>
          <a:prstGeom prst="rect">
            <a:avLst/>
          </a:prstGeom>
        </p:spPr>
      </p:pic>
      <p:sp>
        <p:nvSpPr>
          <p:cNvPr id="11" name="Bent Arrow 10">
            <a:extLst>
              <a:ext uri="{FF2B5EF4-FFF2-40B4-BE49-F238E27FC236}">
                <a16:creationId xmlns:a16="http://schemas.microsoft.com/office/drawing/2014/main" id="{911741BC-CDF3-C040-8B74-051B32CE27AA}"/>
              </a:ext>
            </a:extLst>
          </p:cNvPr>
          <p:cNvSpPr/>
          <p:nvPr/>
        </p:nvSpPr>
        <p:spPr>
          <a:xfrm flipV="1">
            <a:off x="38100" y="3229570"/>
            <a:ext cx="828675" cy="633413"/>
          </a:xfrm>
          <a:prstGeom prst="bentArrow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F107E9-5E0C-FF4D-9C63-1288115B3348}"/>
              </a:ext>
            </a:extLst>
          </p:cNvPr>
          <p:cNvSpPr txBox="1"/>
          <p:nvPr/>
        </p:nvSpPr>
        <p:spPr>
          <a:xfrm>
            <a:off x="5494966" y="2074045"/>
            <a:ext cx="10028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432FF"/>
                </a:solidFill>
              </a:rPr>
              <a:t>$match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953ED-0431-3545-8989-377C9E58B7C0}"/>
              </a:ext>
            </a:extLst>
          </p:cNvPr>
          <p:cNvSpPr txBox="1"/>
          <p:nvPr/>
        </p:nvSpPr>
        <p:spPr>
          <a:xfrm>
            <a:off x="5484202" y="2559177"/>
            <a:ext cx="28956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Filter documents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Uses existing query syntax</a:t>
            </a:r>
            <a:endParaRPr lang="en-US" sz="1350" dirty="0">
              <a:sym typeface="Wingdings" pitchFamily="2" charset="2"/>
            </a:endParaRPr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>
                <a:sym typeface="Wingdings" pitchFamily="2" charset="2"/>
              </a:rPr>
              <a:t>No $where</a:t>
            </a:r>
            <a:endParaRPr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EB3DAD6-D75B-A449-8BC1-BDAB5831D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984" y="1826837"/>
            <a:ext cx="795379" cy="11648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C8B0334-E2C1-0C42-9027-AC5C30DC2D22}"/>
              </a:ext>
            </a:extLst>
          </p:cNvPr>
          <p:cNvSpPr/>
          <p:nvPr/>
        </p:nvSpPr>
        <p:spPr>
          <a:xfrm>
            <a:off x="4850815" y="3441711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“state” : ”New York”,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areaM</a:t>
            </a:r>
            <a:r>
              <a:rPr lang="en-US" sz="750" b="1" dirty="0">
                <a:solidFill>
                  <a:schemeClr val="tx1"/>
                </a:solidFill>
              </a:rPr>
              <a:t>”: 218,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“region”: “North East”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4FD73C-6ECE-434E-8ACD-E72BAFC08433}"/>
              </a:ext>
            </a:extLst>
          </p:cNvPr>
          <p:cNvSpPr/>
          <p:nvPr/>
        </p:nvSpPr>
        <p:spPr>
          <a:xfrm>
            <a:off x="4846441" y="4060221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“state” : ”New Jersey”,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areaM</a:t>
            </a:r>
            <a:r>
              <a:rPr lang="en-US" sz="750" b="1" dirty="0">
                <a:solidFill>
                  <a:schemeClr val="tx1"/>
                </a:solidFill>
              </a:rPr>
              <a:t>” : 90,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“region”: “North East”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13F68B-B898-B447-9321-42CEA8BBD59D}"/>
              </a:ext>
            </a:extLst>
          </p:cNvPr>
          <p:cNvSpPr/>
          <p:nvPr/>
        </p:nvSpPr>
        <p:spPr>
          <a:xfrm>
            <a:off x="4846441" y="4681458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“state” : ”California”,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areaM</a:t>
            </a:r>
            <a:r>
              <a:rPr lang="en-US" sz="750" b="1" dirty="0">
                <a:solidFill>
                  <a:schemeClr val="tx1"/>
                </a:solidFill>
              </a:rPr>
              <a:t>” : 300,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“region” : “West”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ED1A91B3-1457-0141-A2EB-8B1988B4D30E}"/>
              </a:ext>
            </a:extLst>
          </p:cNvPr>
          <p:cNvSpPr/>
          <p:nvPr/>
        </p:nvSpPr>
        <p:spPr>
          <a:xfrm>
            <a:off x="6223047" y="3520119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FD7E19-F7CE-5543-8211-63DCC3E03F31}"/>
              </a:ext>
            </a:extLst>
          </p:cNvPr>
          <p:cNvSpPr/>
          <p:nvPr/>
        </p:nvSpPr>
        <p:spPr>
          <a:xfrm>
            <a:off x="6703609" y="3441711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$match: 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“region” : North East” }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628AACE8-8C78-1F42-B253-4DB137DA4F5F}"/>
              </a:ext>
            </a:extLst>
          </p:cNvPr>
          <p:cNvSpPr/>
          <p:nvPr/>
        </p:nvSpPr>
        <p:spPr>
          <a:xfrm rot="5400000">
            <a:off x="7188089" y="4032575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6521F0-5F0D-C54E-9965-93F56D092126}"/>
              </a:ext>
            </a:extLst>
          </p:cNvPr>
          <p:cNvSpPr/>
          <p:nvPr/>
        </p:nvSpPr>
        <p:spPr>
          <a:xfrm>
            <a:off x="6703609" y="4382436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“state” : ”New York”,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areaM</a:t>
            </a:r>
            <a:r>
              <a:rPr lang="en-US" sz="750" b="1" dirty="0">
                <a:solidFill>
                  <a:schemeClr val="tx1"/>
                </a:solidFill>
              </a:rPr>
              <a:t>”: 218,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“region”: “North East”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5478C3-881D-C543-AA8F-F1523CEF6203}"/>
              </a:ext>
            </a:extLst>
          </p:cNvPr>
          <p:cNvSpPr/>
          <p:nvPr/>
        </p:nvSpPr>
        <p:spPr>
          <a:xfrm>
            <a:off x="6699235" y="5000946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“state” : ”New Jersey”,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areaM</a:t>
            </a:r>
            <a:r>
              <a:rPr lang="en-US" sz="750" b="1" dirty="0">
                <a:solidFill>
                  <a:schemeClr val="tx1"/>
                </a:solidFill>
              </a:rPr>
              <a:t>” : 90,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“region”: “North East”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7C0013F-5E21-294F-8FEF-A54A61220CE4}"/>
              </a:ext>
            </a:extLst>
          </p:cNvPr>
          <p:cNvSpPr/>
          <p:nvPr/>
        </p:nvSpPr>
        <p:spPr>
          <a:xfrm>
            <a:off x="457200" y="2107131"/>
            <a:ext cx="2809875" cy="18490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559509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A000-0FE5-4B45-A09F-B5659F14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128826"/>
            <a:ext cx="8572500" cy="747897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Calculate population delta by state between 1990 and 2010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E092C9-B2B0-5148-AB8C-98875C056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48125"/>
            <a:ext cx="5124450" cy="222603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74AE1-371D-3B47-9477-BCE8AE82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0D179-F4EC-E943-89C7-6DF13737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B744-02E7-A142-B5E1-C4750F25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34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71D05A-8F0C-7641-AD9C-FCDC23D80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4234988"/>
            <a:ext cx="2381250" cy="1654505"/>
          </a:xfrm>
          <a:prstGeom prst="rect">
            <a:avLst/>
          </a:prstGeom>
        </p:spPr>
      </p:pic>
      <p:sp>
        <p:nvSpPr>
          <p:cNvPr id="11" name="Bent Arrow 10">
            <a:extLst>
              <a:ext uri="{FF2B5EF4-FFF2-40B4-BE49-F238E27FC236}">
                <a16:creationId xmlns:a16="http://schemas.microsoft.com/office/drawing/2014/main" id="{67C0DD1D-37D6-2045-BDBB-499BB0E5C3E5}"/>
              </a:ext>
            </a:extLst>
          </p:cNvPr>
          <p:cNvSpPr/>
          <p:nvPr/>
        </p:nvSpPr>
        <p:spPr>
          <a:xfrm flipV="1">
            <a:off x="280988" y="4234988"/>
            <a:ext cx="828675" cy="633413"/>
          </a:xfrm>
          <a:prstGeom prst="bentArrow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73B8CB6-4E45-B141-A134-AB42A8E5BE94}"/>
              </a:ext>
            </a:extLst>
          </p:cNvPr>
          <p:cNvSpPr/>
          <p:nvPr/>
        </p:nvSpPr>
        <p:spPr>
          <a:xfrm>
            <a:off x="342900" y="2658403"/>
            <a:ext cx="2219325" cy="170320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21E368-03C6-A74E-BA90-5C18DE0BB5A5}"/>
              </a:ext>
            </a:extLst>
          </p:cNvPr>
          <p:cNvSpPr txBox="1"/>
          <p:nvPr/>
        </p:nvSpPr>
        <p:spPr>
          <a:xfrm>
            <a:off x="5438775" y="1999419"/>
            <a:ext cx="22060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432FF"/>
                </a:solidFill>
              </a:rPr>
              <a:t>$sort, $limit, $skip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70C163-AE30-324B-94FA-2069EFF84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318" y="2084395"/>
            <a:ext cx="1089653" cy="778791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BACC4C7-D668-6548-8369-69BD9536562E}"/>
              </a:ext>
            </a:extLst>
          </p:cNvPr>
          <p:cNvSpPr/>
          <p:nvPr/>
        </p:nvSpPr>
        <p:spPr>
          <a:xfrm>
            <a:off x="2028825" y="2934747"/>
            <a:ext cx="2143125" cy="303753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692CA7-EE5C-E34A-AE96-B31286BAF014}"/>
              </a:ext>
            </a:extLst>
          </p:cNvPr>
          <p:cNvSpPr txBox="1"/>
          <p:nvPr/>
        </p:nvSpPr>
        <p:spPr>
          <a:xfrm>
            <a:off x="4673309" y="4305625"/>
            <a:ext cx="139551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432FF"/>
                </a:solidFill>
              </a:rPr>
              <a:t>$first, $last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96E9A-78FE-8C44-B59E-32A7D4F48AF8}"/>
              </a:ext>
            </a:extLst>
          </p:cNvPr>
          <p:cNvSpPr txBox="1"/>
          <p:nvPr/>
        </p:nvSpPr>
        <p:spPr>
          <a:xfrm>
            <a:off x="4656838" y="4637194"/>
            <a:ext cx="4139275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Collection operations like $push and $</a:t>
            </a:r>
            <a:r>
              <a:rPr lang="en-US" sz="1350" dirty="0" err="1"/>
              <a:t>addToSet</a:t>
            </a:r>
            <a:endParaRPr lang="en-US" sz="1350" dirty="0"/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 Must be used in $group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$first and $last determined by document order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Typically used with $sort to ensure ordering is known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502536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A000-0FE5-4B45-A09F-B5659F147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128826"/>
            <a:ext cx="8572500" cy="747897"/>
          </a:xfrm>
        </p:spPr>
        <p:txBody>
          <a:bodyPr>
            <a:normAutofit fontScale="90000"/>
          </a:bodyPr>
          <a:lstStyle/>
          <a:p>
            <a:r>
              <a:rPr lang="en-US" dirty="0"/>
              <a:t>Calculate population delta by state between 1990 and 2010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E092C9-B2B0-5148-AB8C-98875C056E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48125"/>
            <a:ext cx="5124450" cy="222603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74AE1-371D-3B47-9477-BCE8AE823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0D179-F4EC-E943-89C7-6DF13737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B744-02E7-A142-B5E1-C4750F25D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35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21E368-03C6-A74E-BA90-5C18DE0BB5A5}"/>
              </a:ext>
            </a:extLst>
          </p:cNvPr>
          <p:cNvSpPr txBox="1"/>
          <p:nvPr/>
        </p:nvSpPr>
        <p:spPr>
          <a:xfrm>
            <a:off x="5438776" y="1999419"/>
            <a:ext cx="10972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432FF"/>
                </a:solidFill>
              </a:rPr>
              <a:t>$project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BACC4C7-D668-6548-8369-69BD9536562E}"/>
              </a:ext>
            </a:extLst>
          </p:cNvPr>
          <p:cNvSpPr/>
          <p:nvPr/>
        </p:nvSpPr>
        <p:spPr>
          <a:xfrm>
            <a:off x="342900" y="3209982"/>
            <a:ext cx="4676775" cy="829075"/>
          </a:xfrm>
          <a:prstGeom prst="roundRect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896E9A-78FE-8C44-B59E-32A7D4F48AF8}"/>
              </a:ext>
            </a:extLst>
          </p:cNvPr>
          <p:cNvSpPr txBox="1"/>
          <p:nvPr/>
        </p:nvSpPr>
        <p:spPr>
          <a:xfrm>
            <a:off x="5275040" y="2863186"/>
            <a:ext cx="3075970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Reshape Documents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en-US" sz="1350" dirty="0"/>
              <a:t>Include, exclude or rename fields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en-US" sz="1350" dirty="0"/>
              <a:t>Inject computed fields</a:t>
            </a:r>
          </a:p>
          <a:p>
            <a:pPr marL="557213" lvl="1" indent="-214313">
              <a:buFont typeface="Wingdings" pitchFamily="2" charset="2"/>
              <a:buChar char="Ø"/>
            </a:pPr>
            <a:r>
              <a:rPr lang="en-US" sz="1350" dirty="0"/>
              <a:t>Create sub-document fields</a:t>
            </a:r>
          </a:p>
          <a:p>
            <a:endParaRPr lang="en-US" sz="13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917479D-494D-C743-87A1-1A0D3605C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358" y="2183440"/>
            <a:ext cx="1305300" cy="6215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8296A5-FDD5-BD48-BDD4-36F5927D737D}"/>
              </a:ext>
            </a:extLst>
          </p:cNvPr>
          <p:cNvSpPr/>
          <p:nvPr/>
        </p:nvSpPr>
        <p:spPr>
          <a:xfrm>
            <a:off x="5273640" y="3802951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“_id” : ”Virginia”,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“pop1990”: 453588,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“pop2010”: 3725789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5B54F73-EB47-E049-89EC-E3A9BD024C30}"/>
              </a:ext>
            </a:extLst>
          </p:cNvPr>
          <p:cNvSpPr/>
          <p:nvPr/>
        </p:nvSpPr>
        <p:spPr>
          <a:xfrm>
            <a:off x="5273640" y="4381223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“_id” : ”South Dakota”,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“pop1990”: 696004,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“pop2010”: 814180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E18528F5-3F5C-0748-BB4E-C8D62F627431}"/>
              </a:ext>
            </a:extLst>
          </p:cNvPr>
          <p:cNvSpPr/>
          <p:nvPr/>
        </p:nvSpPr>
        <p:spPr>
          <a:xfrm>
            <a:off x="6585500" y="3926776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212792-4E30-D84B-AEDB-3C9AD3D6CE68}"/>
              </a:ext>
            </a:extLst>
          </p:cNvPr>
          <p:cNvSpPr/>
          <p:nvPr/>
        </p:nvSpPr>
        <p:spPr>
          <a:xfrm>
            <a:off x="6960699" y="3848466"/>
            <a:ext cx="1596476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“$project”: 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	“_id” : 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	“pop1990” : 1,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	“pop2010” : 1}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EB9399A3-50A5-3940-A382-7BA6B1455CE1}"/>
              </a:ext>
            </a:extLst>
          </p:cNvPr>
          <p:cNvSpPr/>
          <p:nvPr/>
        </p:nvSpPr>
        <p:spPr>
          <a:xfrm rot="5400000">
            <a:off x="7449374" y="4488284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7FBD1C-FCAB-E44E-9501-1FD13DAFA348}"/>
              </a:ext>
            </a:extLst>
          </p:cNvPr>
          <p:cNvSpPr/>
          <p:nvPr/>
        </p:nvSpPr>
        <p:spPr>
          <a:xfrm>
            <a:off x="7063473" y="4833746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“pop1990”: 453588,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“pop2010”: 3725789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D5915B-B595-DE4D-8838-8B7505607CF7}"/>
              </a:ext>
            </a:extLst>
          </p:cNvPr>
          <p:cNvSpPr/>
          <p:nvPr/>
        </p:nvSpPr>
        <p:spPr>
          <a:xfrm>
            <a:off x="7063473" y="5402493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“pop1990”: 696004,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“pop2010”: 814180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B8FFFDC6-29F5-FB47-A754-447D4B11F65C}"/>
              </a:ext>
            </a:extLst>
          </p:cNvPr>
          <p:cNvSpPr/>
          <p:nvPr/>
        </p:nvSpPr>
        <p:spPr>
          <a:xfrm rot="10800000">
            <a:off x="4748042" y="4548922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D075B1-388B-4240-9EB7-BFE9256D7DC5}"/>
              </a:ext>
            </a:extLst>
          </p:cNvPr>
          <p:cNvSpPr/>
          <p:nvPr/>
        </p:nvSpPr>
        <p:spPr>
          <a:xfrm>
            <a:off x="2581103" y="4339523"/>
            <a:ext cx="2019300" cy="11755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“$project”: 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	“_id” : 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	“name” : “$_id”,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	“delta” :  {“$subtract” : [“$pop2010”, “pop1990]},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“pop1990” : 1,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“pop2010” : 1}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B72C65E3-1E99-AC44-BEBF-9F653C286457}"/>
              </a:ext>
            </a:extLst>
          </p:cNvPr>
          <p:cNvSpPr/>
          <p:nvPr/>
        </p:nvSpPr>
        <p:spPr>
          <a:xfrm rot="10800000">
            <a:off x="2064372" y="4710847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4E96BF-B9E4-9942-A2A8-86565A9F37F0}"/>
              </a:ext>
            </a:extLst>
          </p:cNvPr>
          <p:cNvSpPr/>
          <p:nvPr/>
        </p:nvSpPr>
        <p:spPr>
          <a:xfrm>
            <a:off x="528189" y="4381223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“name”: Virginia,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“delta”: 1813666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8EC879-8FA1-764D-8793-B79A3F64A031}"/>
              </a:ext>
            </a:extLst>
          </p:cNvPr>
          <p:cNvSpPr/>
          <p:nvPr/>
        </p:nvSpPr>
        <p:spPr>
          <a:xfrm>
            <a:off x="528189" y="4949969"/>
            <a:ext cx="1264235" cy="571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“name”: South Dakota,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“delta”: 118176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664736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EC60E-86A1-7C4E-B5E4-371731FEF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Calculate the total population of the area within 500KM of Memphis, TN in 1990, 2000, 2010, separately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7897EC-64C8-A24A-AF62-0CBF9AF58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258616"/>
            <a:ext cx="4585553" cy="208138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E785F-A41F-5D4E-A785-D534BBDF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D65F5-8EC8-D243-B166-33CE5C342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A31A8-3604-9145-96D1-A6E642E5D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A547350-B6C5-734F-B587-B39BE01CD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13" y="4383394"/>
            <a:ext cx="3830093" cy="1045856"/>
          </a:xfrm>
          <a:prstGeom prst="rect">
            <a:avLst/>
          </a:prstGeom>
        </p:spPr>
      </p:pic>
      <p:sp>
        <p:nvSpPr>
          <p:cNvPr id="11" name="Bent Arrow 10">
            <a:extLst>
              <a:ext uri="{FF2B5EF4-FFF2-40B4-BE49-F238E27FC236}">
                <a16:creationId xmlns:a16="http://schemas.microsoft.com/office/drawing/2014/main" id="{0F1F79EB-3512-FA4A-BBF4-51992F7F0C66}"/>
              </a:ext>
            </a:extLst>
          </p:cNvPr>
          <p:cNvSpPr/>
          <p:nvPr/>
        </p:nvSpPr>
        <p:spPr>
          <a:xfrm flipV="1">
            <a:off x="90488" y="4348844"/>
            <a:ext cx="619125" cy="651781"/>
          </a:xfrm>
          <a:prstGeom prst="bentArrow">
            <a:avLst/>
          </a:prstGeom>
          <a:noFill/>
          <a:ln>
            <a:solidFill>
              <a:srgbClr val="0432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E539E8-D750-E547-9663-E2E1A3664453}"/>
              </a:ext>
            </a:extLst>
          </p:cNvPr>
          <p:cNvSpPr txBox="1"/>
          <p:nvPr/>
        </p:nvSpPr>
        <p:spPr>
          <a:xfrm>
            <a:off x="4602026" y="1866201"/>
            <a:ext cx="125322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0432FF"/>
                </a:solidFill>
              </a:rPr>
              <a:t>$</a:t>
            </a:r>
            <a:r>
              <a:rPr lang="en-US" sz="2100" dirty="0" err="1">
                <a:solidFill>
                  <a:srgbClr val="0432FF"/>
                </a:solidFill>
              </a:rPr>
              <a:t>geoNear</a:t>
            </a:r>
            <a:endParaRPr lang="en-US" sz="2100" dirty="0">
              <a:solidFill>
                <a:srgbClr val="0432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0F1AAA-A706-3B4D-BCFB-439FF47A60BC}"/>
              </a:ext>
            </a:extLst>
          </p:cNvPr>
          <p:cNvSpPr txBox="1"/>
          <p:nvPr/>
        </p:nvSpPr>
        <p:spPr>
          <a:xfrm>
            <a:off x="4585554" y="2197769"/>
            <a:ext cx="2750753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Order/Filter Documents by Location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Requires a geospatial index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Output includes physical distance</a:t>
            </a:r>
          </a:p>
          <a:p>
            <a:pPr marL="214313" indent="-214313">
              <a:buFont typeface="Wingdings" pitchFamily="2" charset="2"/>
              <a:buChar char="q"/>
            </a:pPr>
            <a:r>
              <a:rPr lang="en-US" sz="1350" dirty="0"/>
              <a:t>Must be first aggregation stage</a:t>
            </a:r>
          </a:p>
          <a:p>
            <a:endParaRPr lang="en-US" sz="135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813D57-25D6-3B45-A474-4689D9E1C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026" y="2215887"/>
            <a:ext cx="1462415" cy="90572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1BCA4C-B5A0-9E44-B896-90C102DC3570}"/>
              </a:ext>
            </a:extLst>
          </p:cNvPr>
          <p:cNvSpPr/>
          <p:nvPr/>
        </p:nvSpPr>
        <p:spPr>
          <a:xfrm>
            <a:off x="4735631" y="3250126"/>
            <a:ext cx="1451010" cy="774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“_id” : ”Virginia”,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“pop1990”: 453588,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“pop2010”: 3725789,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”center” : {“type” : “point”,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“coordinates” : [78.6,37.5]}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FF124A-BBB0-3044-A349-C5AAAFE66FD1}"/>
              </a:ext>
            </a:extLst>
          </p:cNvPr>
          <p:cNvSpPr/>
          <p:nvPr/>
        </p:nvSpPr>
        <p:spPr>
          <a:xfrm>
            <a:off x="4735631" y="4024539"/>
            <a:ext cx="1451010" cy="774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“_id” : ”Tennessee”,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“pop1990”: 4877185,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“pop2010”: 6346105,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”center” : {“type” : “point”,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“coordinates” : [86.6,37.8]}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127AE0F3-C44C-3C40-83ED-B7AF186D4F4D}"/>
              </a:ext>
            </a:extLst>
          </p:cNvPr>
          <p:cNvSpPr/>
          <p:nvPr/>
        </p:nvSpPr>
        <p:spPr>
          <a:xfrm>
            <a:off x="6306213" y="3401770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C688AA-CA4C-8D42-85A1-A5D76D0E3456}"/>
              </a:ext>
            </a:extLst>
          </p:cNvPr>
          <p:cNvSpPr/>
          <p:nvPr/>
        </p:nvSpPr>
        <p:spPr>
          <a:xfrm>
            <a:off x="6721060" y="3250125"/>
            <a:ext cx="1890512" cy="774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 “$</a:t>
            </a:r>
            <a:r>
              <a:rPr lang="en-US" sz="750" b="1" dirty="0" err="1">
                <a:solidFill>
                  <a:schemeClr val="tx1"/>
                </a:solidFill>
              </a:rPr>
              <a:t>geoNear</a:t>
            </a:r>
            <a:r>
              <a:rPr lang="en-US" sz="750" b="1" dirty="0">
                <a:solidFill>
                  <a:schemeClr val="tx1"/>
                </a:solidFill>
              </a:rPr>
              <a:t>”: 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“near” : {“type” : “points”,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                “coordinates” : [90, 35]},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</a:t>
            </a:r>
            <a:r>
              <a:rPr lang="en-US" sz="750" b="1" dirty="0" err="1">
                <a:solidFill>
                  <a:schemeClr val="tx1"/>
                </a:solidFill>
              </a:rPr>
              <a:t>maxDistance</a:t>
            </a:r>
            <a:r>
              <a:rPr lang="en-US" sz="750" b="1" dirty="0">
                <a:solidFill>
                  <a:schemeClr val="tx1"/>
                </a:solidFill>
              </a:rPr>
              <a:t>” : 500000,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“spherical” : true}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033628C-DFF4-914F-865E-6C5CE470FC59}"/>
              </a:ext>
            </a:extLst>
          </p:cNvPr>
          <p:cNvSpPr/>
          <p:nvPr/>
        </p:nvSpPr>
        <p:spPr>
          <a:xfrm rot="5400000">
            <a:off x="7487313" y="4048558"/>
            <a:ext cx="295275" cy="323850"/>
          </a:xfrm>
          <a:prstGeom prst="rightArrow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D3FA66-1A44-1344-B45C-3D6FE50DEFDD}"/>
              </a:ext>
            </a:extLst>
          </p:cNvPr>
          <p:cNvSpPr/>
          <p:nvPr/>
        </p:nvSpPr>
        <p:spPr>
          <a:xfrm>
            <a:off x="6940810" y="4406221"/>
            <a:ext cx="1451010" cy="7744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50" b="1" dirty="0">
                <a:solidFill>
                  <a:schemeClr val="tx1"/>
                </a:solidFill>
              </a:rPr>
              <a:t>{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“_id” : ”Tennessee”,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“pop1990”: 4877185,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“pop2010”: 6346105,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”center” : {“type” : “point”,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“coordinates” : [86.6,37.8]}</a:t>
            </a:r>
          </a:p>
          <a:p>
            <a:r>
              <a:rPr lang="en-US" sz="750" b="1" dirty="0">
                <a:solidFill>
                  <a:schemeClr val="tx1"/>
                </a:solidFill>
              </a:rPr>
              <a:t>}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549799D-11AE-E94E-A34F-F8FFC15F0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87" y="5417344"/>
            <a:ext cx="3133725" cy="266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8B4376C-F6E4-644D-B8E1-F2149619B1BD}"/>
              </a:ext>
            </a:extLst>
          </p:cNvPr>
          <p:cNvSpPr txBox="1"/>
          <p:nvPr/>
        </p:nvSpPr>
        <p:spPr>
          <a:xfrm>
            <a:off x="3981450" y="5429250"/>
            <a:ext cx="27106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Save the results to a NEW collection</a:t>
            </a:r>
          </a:p>
        </p:txBody>
      </p:sp>
      <p:sp>
        <p:nvSpPr>
          <p:cNvPr id="24" name="Right Arrow 23">
            <a:extLst>
              <a:ext uri="{FF2B5EF4-FFF2-40B4-BE49-F238E27FC236}">
                <a16:creationId xmlns:a16="http://schemas.microsoft.com/office/drawing/2014/main" id="{1701D989-DC50-3D45-BB36-9F9EFB06D87F}"/>
              </a:ext>
            </a:extLst>
          </p:cNvPr>
          <p:cNvSpPr/>
          <p:nvPr/>
        </p:nvSpPr>
        <p:spPr>
          <a:xfrm>
            <a:off x="3686175" y="5394722"/>
            <a:ext cx="295275" cy="323850"/>
          </a:xfrm>
          <a:prstGeom prst="rightArrow">
            <a:avLst>
              <a:gd name="adj1" fmla="val 2941"/>
              <a:gd name="adj2" fmla="val 50000"/>
            </a:avLst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436728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FAD2-EDCB-5243-A91D-A0C6AB82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US division has the fastest growing population density?</a:t>
            </a:r>
            <a:br>
              <a:rPr lang="en-US" dirty="0"/>
            </a:br>
            <a:r>
              <a:rPr lang="en-US" dirty="0"/>
              <a:t>Focusing on Population &gt;1M &amp; </a:t>
            </a:r>
            <a:r>
              <a:rPr lang="en-US" dirty="0" err="1"/>
              <a:t>totalAreaM</a:t>
            </a:r>
            <a:r>
              <a:rPr lang="en-US" dirty="0"/>
              <a:t>&gt;100K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364568C-E4F8-8645-BBC2-37DA6F8600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0" y="2243137"/>
            <a:ext cx="5570649" cy="326350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C2342-B0AE-0243-BBCB-37B084D6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8D3CD-E4CA-EA4A-80F8-1E33F42F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B3BF7-67CE-0044-B257-F3ECF256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37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5AABB9-96A0-EE40-9A23-A75BFD897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109" y="5194838"/>
            <a:ext cx="5559040" cy="86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63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7B18A-AA0A-E246-B18A-C64F451FE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all Codes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3FB0230-7AD4-6948-9B9F-4E08AD456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813371"/>
            <a:ext cx="7886700" cy="117529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736F-94B6-BE43-9F24-260FFC17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C21EE-81B1-D04C-92CE-5049333B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D03D3-BA24-1944-BA22-B3CC2DEE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38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DAC3C-8654-4F48-8403-B5C499E29E79}"/>
              </a:ext>
            </a:extLst>
          </p:cNvPr>
          <p:cNvSpPr txBox="1"/>
          <p:nvPr/>
        </p:nvSpPr>
        <p:spPr>
          <a:xfrm>
            <a:off x="628650" y="2296194"/>
            <a:ext cx="237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the consensus 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8A090D-F42F-5544-B454-8C29464981D7}"/>
              </a:ext>
            </a:extLst>
          </p:cNvPr>
          <p:cNvSpPr txBox="1"/>
          <p:nvPr/>
        </p:nvSpPr>
        <p:spPr>
          <a:xfrm>
            <a:off x="3127350" y="4399774"/>
            <a:ext cx="26469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rgbClr val="0432FF"/>
                </a:solidFill>
              </a:rPr>
              <a:t>Play with the Consensus Data Now.</a:t>
            </a:r>
          </a:p>
        </p:txBody>
      </p:sp>
    </p:spTree>
    <p:extLst>
      <p:ext uri="{BB962C8B-B14F-4D97-AF65-F5344CB8AC3E}">
        <p14:creationId xmlns:p14="http://schemas.microsoft.com/office/powerpoint/2010/main" val="1960939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8506B8F-2C1A-3755-5F78-9A91D799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729" y="1739993"/>
            <a:ext cx="4042541" cy="33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8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2516D-E232-E346-9848-30BF37FF2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65918-DFED-4245-B7CF-57690FB0E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F5607-7252-8840-A8A4-D89D076A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B0629-6A0F-9543-8540-D7AA5B9C5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C6494F0-9795-7A41-949B-8FBAEAF46B46}"/>
              </a:ext>
            </a:extLst>
          </p:cNvPr>
          <p:cNvGraphicFramePr/>
          <p:nvPr/>
        </p:nvGraphicFramePr>
        <p:xfrm>
          <a:off x="1509092" y="179146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4B1D8F2-50FE-4C49-A173-FC9C962D6C30}"/>
              </a:ext>
            </a:extLst>
          </p:cNvPr>
          <p:cNvSpPr txBox="1"/>
          <p:nvPr/>
        </p:nvSpPr>
        <p:spPr>
          <a:xfrm>
            <a:off x="166362" y="2993147"/>
            <a:ext cx="24023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High performance data persistence: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embedded data models to reduce I/O activity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Indexes for faster queries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Keys from embedded documents &amp; arrays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595D2-A914-3740-B5BE-FA0C6BB20D20}"/>
              </a:ext>
            </a:extLst>
          </p:cNvPr>
          <p:cNvSpPr txBox="1"/>
          <p:nvPr/>
        </p:nvSpPr>
        <p:spPr>
          <a:xfrm>
            <a:off x="5790235" y="1701212"/>
            <a:ext cx="2402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MongoDB’s </a:t>
            </a:r>
            <a:r>
              <a:rPr lang="en-US" dirty="0">
                <a:solidFill>
                  <a:srgbClr val="0432FF"/>
                </a:solidFill>
              </a:rPr>
              <a:t>replica sets  </a:t>
            </a:r>
            <a:r>
              <a:rPr lang="en-US" dirty="0"/>
              <a:t>provide both automatic failover and data redundancy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B7D587-EFB0-5549-9977-92E9C625A56B}"/>
              </a:ext>
            </a:extLst>
          </p:cNvPr>
          <p:cNvSpPr txBox="1"/>
          <p:nvPr/>
        </p:nvSpPr>
        <p:spPr>
          <a:xfrm>
            <a:off x="6632065" y="3647925"/>
            <a:ext cx="2402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Horizontal scalability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Automatic </a:t>
            </a:r>
            <a:r>
              <a:rPr lang="en-US" dirty="0" err="1"/>
              <a:t>sharding</a:t>
            </a:r>
            <a:r>
              <a:rPr lang="en-US" dirty="0"/>
              <a:t> distributes data across a cluster of machines</a:t>
            </a:r>
          </a:p>
          <a:p>
            <a:pPr marL="257175" indent="-257175">
              <a:buFont typeface="+mj-lt"/>
              <a:buAutoNum type="arabicPeriod"/>
            </a:pPr>
            <a:r>
              <a:rPr lang="en-US" dirty="0"/>
              <a:t>Replica sets provide </a:t>
            </a:r>
            <a:r>
              <a:rPr lang="en-US" b="1" dirty="0">
                <a:solidFill>
                  <a:srgbClr val="FF0000"/>
                </a:solidFill>
              </a:rPr>
              <a:t>eventually-consistent </a:t>
            </a:r>
          </a:p>
        </p:txBody>
      </p:sp>
    </p:spTree>
    <p:extLst>
      <p:ext uri="{BB962C8B-B14F-4D97-AF65-F5344CB8AC3E}">
        <p14:creationId xmlns:p14="http://schemas.microsoft.com/office/powerpoint/2010/main" val="187786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A5432-6F08-0345-9D6B-A338BF171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components of MongoDB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46C02-A029-5246-A778-9630E298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3B08B-0628-5242-8903-D1150EFC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FF7A6-53A9-C445-BDF4-B108F2A3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5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7DA4A4-CB77-B748-A9DD-407D6C8B3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 err="1"/>
              <a:t>Mongod</a:t>
            </a:r>
            <a:r>
              <a:rPr lang="en-US" b="1" dirty="0"/>
              <a:t> – </a:t>
            </a:r>
            <a:r>
              <a:rPr lang="en-US" dirty="0">
                <a:solidFill>
                  <a:schemeClr val="tx1"/>
                </a:solidFill>
              </a:rPr>
              <a:t>the primary process</a:t>
            </a:r>
          </a:p>
          <a:p>
            <a:pPr lvl="2"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Mongod</a:t>
            </a:r>
            <a:r>
              <a:rPr lang="en-US" dirty="0">
                <a:solidFill>
                  <a:schemeClr val="tx1"/>
                </a:solidFill>
              </a:rPr>
              <a:t> handles data requests, manages data access, and performs background management operations</a:t>
            </a:r>
          </a:p>
          <a:p>
            <a:pPr>
              <a:buFont typeface="Wingdings" pitchFamily="2" charset="2"/>
              <a:buChar char="q"/>
            </a:pPr>
            <a:r>
              <a:rPr lang="en-US" b="1" dirty="0"/>
              <a:t>Mongos – </a:t>
            </a:r>
            <a:r>
              <a:rPr lang="en-US" dirty="0">
                <a:solidFill>
                  <a:schemeClr val="tx1"/>
                </a:solidFill>
              </a:rPr>
              <a:t>utilized as a routing service for MongoDB Shard configurations. </a:t>
            </a:r>
          </a:p>
          <a:p>
            <a:pPr lvl="2">
              <a:buFont typeface="Wingdings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Mongos processes queries from the application layer and determines the data’s location in the sharded cluster so as to complete the commanded operations</a:t>
            </a:r>
          </a:p>
          <a:p>
            <a:pPr>
              <a:buFont typeface="Wingdings" pitchFamily="2" charset="2"/>
              <a:buChar char="q"/>
            </a:pPr>
            <a:r>
              <a:rPr lang="en-US" b="1" dirty="0"/>
              <a:t>Mongo (client) –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an interactive JavaScript shell interface for MongoDB and provides an interface to test queries and operations directly within the database.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44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E164-DD34-1C43-A928-12132DFD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Documents in MongoDB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80DD-7A32-534D-96AB-6AE974190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38" y="1735865"/>
            <a:ext cx="7886700" cy="2244032"/>
          </a:xfrm>
        </p:spPr>
        <p:txBody>
          <a:bodyPr>
            <a:normAutofit fontScale="70000" lnSpcReduction="20000"/>
          </a:bodyPr>
          <a:lstStyle/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A record in MongoDB is a document, a data structure composed of field and value pairs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The value may include other documents, arrays, and arrays of documents</a:t>
            </a:r>
          </a:p>
          <a:p>
            <a:pPr marL="257175" indent="-257175">
              <a:buFont typeface="Wingdings" pitchFamily="2" charset="2"/>
              <a:buChar char="q"/>
            </a:pPr>
            <a:r>
              <a:rPr lang="en-US" dirty="0"/>
              <a:t>MongoDB use BSON, a binary-encoded serialization of JSON-like documents,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lightweight, traversable, and efficient, and support embedding of objects and arrays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68ADD-BC2C-2A49-A13D-BBF8C36A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53312-97E3-4B47-AF7B-875A0727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47052-168A-3C43-8A4D-F9A06577F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26E52-F69B-8B43-BA3E-C99788967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22" y="4261638"/>
            <a:ext cx="1994153" cy="1409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9A77CF-DA39-5D48-B177-07CE3DBCB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214" y="4188985"/>
            <a:ext cx="3364992" cy="1794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30099F-BC97-C346-B7AF-82F86F99F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2112" y="4402436"/>
            <a:ext cx="3044191" cy="1367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632447-43CD-FA45-9A40-D72642EDC676}"/>
              </a:ext>
            </a:extLst>
          </p:cNvPr>
          <p:cNvSpPr txBox="1"/>
          <p:nvPr/>
        </p:nvSpPr>
        <p:spPr>
          <a:xfrm>
            <a:off x="457200" y="4050485"/>
            <a:ext cx="9188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Document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99C4E7-D3C7-7747-8469-08ABBCBD97A7}"/>
              </a:ext>
            </a:extLst>
          </p:cNvPr>
          <p:cNvSpPr txBox="1"/>
          <p:nvPr/>
        </p:nvSpPr>
        <p:spPr>
          <a:xfrm>
            <a:off x="2856941" y="3979897"/>
            <a:ext cx="18246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Referenced Documents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4ADE8C-F6A9-F843-AAE7-260A2BA3BA2F}"/>
              </a:ext>
            </a:extLst>
          </p:cNvPr>
          <p:cNvSpPr txBox="1"/>
          <p:nvPr/>
        </p:nvSpPr>
        <p:spPr>
          <a:xfrm>
            <a:off x="6003900" y="4188985"/>
            <a:ext cx="17716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Embedded documents</a:t>
            </a:r>
          </a:p>
        </p:txBody>
      </p:sp>
    </p:spTree>
    <p:extLst>
      <p:ext uri="{BB962C8B-B14F-4D97-AF65-F5344CB8AC3E}">
        <p14:creationId xmlns:p14="http://schemas.microsoft.com/office/powerpoint/2010/main" val="228724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A650E-953D-C144-BD8C-94BE8D1F2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Concepts mapping from RDBMS to MongoDB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7868B-87F6-0F41-9E53-DAAB7252F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D6A4-2D37-944C-B468-FDE56EB09D9C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AF6B-6B0B-1146-9A42-2A314C570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E7C4-81C2-0C49-B9CE-2F5B55A69FF5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B305C8-D8EE-5B4B-BF32-741384635AE0}"/>
              </a:ext>
            </a:extLst>
          </p:cNvPr>
          <p:cNvGraphicFramePr>
            <a:graphicFrameLocks noGrp="1"/>
          </p:cNvGraphicFramePr>
          <p:nvPr/>
        </p:nvGraphicFramePr>
        <p:xfrm>
          <a:off x="2213573" y="2433019"/>
          <a:ext cx="4004538" cy="29222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34846">
                  <a:extLst>
                    <a:ext uri="{9D8B030D-6E8A-4147-A177-3AD203B41FA5}">
                      <a16:colId xmlns:a16="http://schemas.microsoft.com/office/drawing/2014/main" val="1269401842"/>
                    </a:ext>
                  </a:extLst>
                </a:gridCol>
                <a:gridCol w="366264">
                  <a:extLst>
                    <a:ext uri="{9D8B030D-6E8A-4147-A177-3AD203B41FA5}">
                      <a16:colId xmlns:a16="http://schemas.microsoft.com/office/drawing/2014/main" val="4133770254"/>
                    </a:ext>
                  </a:extLst>
                </a:gridCol>
                <a:gridCol w="2303428">
                  <a:extLst>
                    <a:ext uri="{9D8B030D-6E8A-4147-A177-3AD203B41FA5}">
                      <a16:colId xmlns:a16="http://schemas.microsoft.com/office/drawing/2014/main" val="1830968831"/>
                    </a:ext>
                  </a:extLst>
                </a:gridCol>
              </a:tblGrid>
              <a:tr h="32469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RDBMS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b="1">
                        <a:solidFill>
                          <a:srgbClr val="0432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432FF"/>
                          </a:solidFill>
                        </a:rPr>
                        <a:t>MongoDB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83105046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r>
                        <a:rPr lang="en-US" sz="1400" dirty="0"/>
                        <a:t>database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ym typeface="Wingdings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database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1828348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r>
                        <a:rPr lang="en-US" sz="1400" dirty="0"/>
                        <a:t>Table, view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Wingdings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collection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57788000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r>
                        <a:rPr lang="en-US" sz="1400" dirty="0"/>
                        <a:t>row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Wingdings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Document (BSON)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5777747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r>
                        <a:rPr lang="en-US" sz="1400" dirty="0"/>
                        <a:t>column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Wingdings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Field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82048073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r>
                        <a:rPr lang="en-US" sz="1400" dirty="0"/>
                        <a:t>index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Wingdings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index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81664541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r>
                        <a:rPr lang="en-US" sz="1400" dirty="0"/>
                        <a:t>join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Wingdings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Embedded document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97115110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r>
                        <a:rPr lang="en-US" sz="1400" dirty="0"/>
                        <a:t>Foreign key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Wingdings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reference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70511297"/>
                  </a:ext>
                </a:extLst>
              </a:tr>
              <a:tr h="324690">
                <a:tc>
                  <a:txBody>
                    <a:bodyPr/>
                    <a:lstStyle/>
                    <a:p>
                      <a:r>
                        <a:rPr lang="en-US" sz="1400" dirty="0"/>
                        <a:t>partition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ym typeface="Wingdings" pitchFamily="2" charset="2"/>
                        </a:rPr>
                        <a:t>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shard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01424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125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49EA-3A2A-C24C-BA52-CD3AA6172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MongoDB: 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A2709-770D-5E43-9CE9-E02CAA857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6716"/>
            <a:ext cx="3501737" cy="92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Focus on Consistency </a:t>
            </a:r>
          </a:p>
          <a:p>
            <a:pPr marL="0" indent="0">
              <a:buNone/>
            </a:pPr>
            <a:r>
              <a:rPr lang="en-US" sz="2400" dirty="0"/>
              <a:t>and Partition tolerance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71B783-A7FB-BD42-BA09-E904F85D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D6A4-2D37-944C-B468-FDE56EB09D9C}" type="datetime1">
              <a:rPr lang="en-US" smtClean="0"/>
              <a:t>11/2/22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E16A5-9C9E-F440-8AFD-88546629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1E7C4-81C2-0C49-B9CE-2F5B55A69FF5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DD4E3-68E4-7648-AFEE-E8777D60E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996" y="1555308"/>
            <a:ext cx="3023309" cy="2560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B09E8F-DD22-BB44-8AF4-630818AE3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4" y="4217261"/>
            <a:ext cx="2686050" cy="10399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227DE5-CB29-1540-AF6F-F735DABC78C0}"/>
              </a:ext>
            </a:extLst>
          </p:cNvPr>
          <p:cNvSpPr txBox="1"/>
          <p:nvPr/>
        </p:nvSpPr>
        <p:spPr>
          <a:xfrm>
            <a:off x="145696" y="2971285"/>
            <a:ext cx="6109814" cy="23544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100" b="1" dirty="0">
                <a:solidFill>
                  <a:srgbClr val="C00000"/>
                </a:solidFill>
              </a:rPr>
              <a:t>C</a:t>
            </a:r>
            <a:r>
              <a:rPr lang="en-US" sz="2100" dirty="0"/>
              <a:t>onsistency</a:t>
            </a:r>
          </a:p>
          <a:p>
            <a:pPr marL="685800" lvl="1" indent="-342900">
              <a:buFont typeface="Wingdings" pitchFamily="2" charset="2"/>
              <a:buChar char="q"/>
            </a:pPr>
            <a:r>
              <a:rPr lang="en-US" sz="2100" dirty="0"/>
              <a:t>All replicas contain the same version of the data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b="1" dirty="0">
                <a:solidFill>
                  <a:srgbClr val="C00000"/>
                </a:solidFill>
              </a:rPr>
              <a:t>A</a:t>
            </a:r>
            <a:r>
              <a:rPr lang="en-US" sz="2100" dirty="0"/>
              <a:t>vailability</a:t>
            </a:r>
          </a:p>
          <a:p>
            <a:pPr marL="685800" lvl="1" indent="-342900">
              <a:buFont typeface="Wingdings" pitchFamily="2" charset="2"/>
              <a:buChar char="q"/>
            </a:pPr>
            <a:r>
              <a:rPr lang="en-US" sz="2100" dirty="0"/>
              <a:t>System remains operational on failing nodes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b="1" dirty="0">
                <a:solidFill>
                  <a:srgbClr val="C00000"/>
                </a:solidFill>
              </a:rPr>
              <a:t>P</a:t>
            </a:r>
            <a:r>
              <a:rPr lang="en-US" sz="2100" dirty="0"/>
              <a:t>artition tolerance</a:t>
            </a:r>
          </a:p>
          <a:p>
            <a:pPr marL="685800" lvl="1" indent="-342900">
              <a:buFont typeface="Wingdings" pitchFamily="2" charset="2"/>
              <a:buChar char="q"/>
            </a:pPr>
            <a:r>
              <a:rPr lang="en-US" sz="2100" dirty="0"/>
              <a:t>Multiple entry points</a:t>
            </a:r>
          </a:p>
          <a:p>
            <a:pPr marL="685800" lvl="1" indent="-342900">
              <a:buFont typeface="Wingdings" pitchFamily="2" charset="2"/>
              <a:buChar char="q"/>
            </a:pPr>
            <a:r>
              <a:rPr lang="en-US" sz="2100" dirty="0"/>
              <a:t>System remains operational on system split</a:t>
            </a:r>
          </a:p>
        </p:txBody>
      </p:sp>
    </p:spTree>
    <p:extLst>
      <p:ext uri="{BB962C8B-B14F-4D97-AF65-F5344CB8AC3E}">
        <p14:creationId xmlns:p14="http://schemas.microsoft.com/office/powerpoint/2010/main" val="162972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1E4A-921B-7445-A9D4-EE370AB6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MongoDB uses replication to balance 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94456-A97D-9149-8101-9E58778AE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1410557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Replication: keep identical copies of data on multiple servers to keep applications running and data safe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A Replica set with Replication cluster</a:t>
            </a:r>
          </a:p>
          <a:p>
            <a:pPr lvl="1">
              <a:buFont typeface="Wingdings" pitchFamily="2" charset="2"/>
              <a:buChar char="q"/>
            </a:pPr>
            <a:r>
              <a:rPr lang="en-US" dirty="0"/>
              <a:t>A Replica set with Arbiter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979A8-5AD9-354C-979F-54E837DA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8DB7-BD36-E044-A6A4-A0E9282FB837}" type="datetime1">
              <a:rPr lang="en-US" smtClean="0"/>
              <a:t>11/2/22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50D7D-F86C-2C46-9452-E6308CF0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MSA8040-I4I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2C745-D08A-3142-82C5-13EA5114C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2F01E-2C56-614F-AAE3-90F3E5F46774}" type="slidenum">
              <a:rPr lang="en-US" smtClean="0"/>
              <a:t>9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B44D5EB-F790-C64D-BD9B-ED341FFD85F1}"/>
              </a:ext>
            </a:extLst>
          </p:cNvPr>
          <p:cNvGrpSpPr/>
          <p:nvPr/>
        </p:nvGrpSpPr>
        <p:grpSpPr>
          <a:xfrm>
            <a:off x="256033" y="3724410"/>
            <a:ext cx="3873206" cy="1515308"/>
            <a:chOff x="128016" y="3548190"/>
            <a:chExt cx="6608064" cy="251504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CABE94-9D3F-C14E-A637-40E603F73957}"/>
                </a:ext>
              </a:extLst>
            </p:cNvPr>
            <p:cNvSpPr/>
            <p:nvPr/>
          </p:nvSpPr>
          <p:spPr>
            <a:xfrm>
              <a:off x="2337816" y="3548190"/>
              <a:ext cx="2487168" cy="7924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Primary</a:t>
              </a:r>
            </a:p>
            <a:p>
              <a:pPr algn="ctr"/>
              <a:r>
                <a:rPr lang="en-US" sz="1200" dirty="0"/>
                <a:t>(</a:t>
              </a:r>
              <a:r>
                <a:rPr lang="en-US" sz="1200" dirty="0" err="1"/>
                <a:t>Mongodb</a:t>
              </a:r>
              <a:r>
                <a:rPr lang="en-US" sz="1200" dirty="0"/>
                <a:t> process)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9A2C517-27D0-DE41-98CC-F90A02BC54D5}"/>
                </a:ext>
              </a:extLst>
            </p:cNvPr>
            <p:cNvSpPr/>
            <p:nvPr/>
          </p:nvSpPr>
          <p:spPr>
            <a:xfrm>
              <a:off x="128016" y="5270755"/>
              <a:ext cx="2487168" cy="7924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Secondary</a:t>
              </a:r>
            </a:p>
            <a:p>
              <a:pPr algn="ctr"/>
              <a:r>
                <a:rPr lang="en-US" sz="1200" dirty="0"/>
                <a:t>(</a:t>
              </a:r>
              <a:r>
                <a:rPr lang="en-US" sz="1200" dirty="0" err="1"/>
                <a:t>Mongodb</a:t>
              </a:r>
              <a:r>
                <a:rPr lang="en-US" sz="1200" dirty="0"/>
                <a:t> process)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E70FCC-43EE-8245-9D92-67F4CB1AF8EB}"/>
                </a:ext>
              </a:extLst>
            </p:cNvPr>
            <p:cNvSpPr/>
            <p:nvPr/>
          </p:nvSpPr>
          <p:spPr>
            <a:xfrm>
              <a:off x="4248912" y="5270755"/>
              <a:ext cx="2487168" cy="7924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Secondary</a:t>
              </a:r>
            </a:p>
            <a:p>
              <a:pPr algn="ctr"/>
              <a:r>
                <a:rPr lang="en-US" sz="1200" dirty="0"/>
                <a:t>(</a:t>
              </a:r>
              <a:r>
                <a:rPr lang="en-US" sz="1200" dirty="0" err="1"/>
                <a:t>Mongodb</a:t>
              </a:r>
              <a:r>
                <a:rPr lang="en-US" sz="1200" dirty="0"/>
                <a:t> process)</a:t>
              </a:r>
            </a:p>
          </p:txBody>
        </p:sp>
        <p:sp>
          <p:nvSpPr>
            <p:cNvPr id="20" name="Up-Down Arrow 19">
              <a:extLst>
                <a:ext uri="{FF2B5EF4-FFF2-40B4-BE49-F238E27FC236}">
                  <a16:creationId xmlns:a16="http://schemas.microsoft.com/office/drawing/2014/main" id="{2E5C83F6-0988-0342-A0C3-E7B23055E337}"/>
                </a:ext>
              </a:extLst>
            </p:cNvPr>
            <p:cNvSpPr/>
            <p:nvPr/>
          </p:nvSpPr>
          <p:spPr>
            <a:xfrm rot="2059949">
              <a:off x="2845502" y="4435093"/>
              <a:ext cx="390144" cy="1182624"/>
            </a:xfrm>
            <a:prstGeom prst="upDownArrow">
              <a:avLst>
                <a:gd name="adj1" fmla="val 18750"/>
                <a:gd name="adj2" fmla="val 65625"/>
              </a:avLst>
            </a:prstGeom>
            <a:noFill/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Up-Down Arrow 20">
              <a:extLst>
                <a:ext uri="{FF2B5EF4-FFF2-40B4-BE49-F238E27FC236}">
                  <a16:creationId xmlns:a16="http://schemas.microsoft.com/office/drawing/2014/main" id="{DE133224-3C88-184A-9746-2F7638FAE20A}"/>
                </a:ext>
              </a:extLst>
            </p:cNvPr>
            <p:cNvSpPr/>
            <p:nvPr/>
          </p:nvSpPr>
          <p:spPr>
            <a:xfrm rot="5400000">
              <a:off x="3232495" y="5118213"/>
              <a:ext cx="390144" cy="1182624"/>
            </a:xfrm>
            <a:prstGeom prst="upDownArrow">
              <a:avLst>
                <a:gd name="adj1" fmla="val 18750"/>
                <a:gd name="adj2" fmla="val 65625"/>
              </a:avLst>
            </a:prstGeom>
            <a:noFill/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Up-Down Arrow 21">
              <a:extLst>
                <a:ext uri="{FF2B5EF4-FFF2-40B4-BE49-F238E27FC236}">
                  <a16:creationId xmlns:a16="http://schemas.microsoft.com/office/drawing/2014/main" id="{C4C1006C-4B46-F342-80CD-380F5721ADA1}"/>
                </a:ext>
              </a:extLst>
            </p:cNvPr>
            <p:cNvSpPr/>
            <p:nvPr/>
          </p:nvSpPr>
          <p:spPr>
            <a:xfrm rot="8883843">
              <a:off x="3649784" y="4466518"/>
              <a:ext cx="390144" cy="1182624"/>
            </a:xfrm>
            <a:prstGeom prst="upDownArrow">
              <a:avLst>
                <a:gd name="adj1" fmla="val 18750"/>
                <a:gd name="adj2" fmla="val 65625"/>
              </a:avLst>
            </a:prstGeom>
            <a:noFill/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640250-C404-7B44-982C-F52B0D41DE2B}"/>
                </a:ext>
              </a:extLst>
            </p:cNvPr>
            <p:cNvSpPr txBox="1"/>
            <p:nvPr/>
          </p:nvSpPr>
          <p:spPr>
            <a:xfrm>
              <a:off x="2976462" y="4869806"/>
              <a:ext cx="949550" cy="8428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/>
                <a:t>pings</a:t>
              </a:r>
            </a:p>
            <a:p>
              <a:pPr algn="ctr"/>
              <a:r>
                <a:rPr lang="en-US" sz="1350" dirty="0"/>
                <a:t>/2s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F1423E6-D560-2D46-BE91-189B4365104C}"/>
              </a:ext>
            </a:extLst>
          </p:cNvPr>
          <p:cNvGrpSpPr/>
          <p:nvPr/>
        </p:nvGrpSpPr>
        <p:grpSpPr>
          <a:xfrm>
            <a:off x="4752234" y="3724409"/>
            <a:ext cx="3873206" cy="1515308"/>
            <a:chOff x="128016" y="3548190"/>
            <a:chExt cx="6608064" cy="251504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E13DCF-07D1-B741-9151-60FA225F30DC}"/>
                </a:ext>
              </a:extLst>
            </p:cNvPr>
            <p:cNvSpPr/>
            <p:nvPr/>
          </p:nvSpPr>
          <p:spPr>
            <a:xfrm>
              <a:off x="2337816" y="3548190"/>
              <a:ext cx="2487168" cy="7924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Primary</a:t>
              </a:r>
            </a:p>
            <a:p>
              <a:pPr algn="ctr"/>
              <a:r>
                <a:rPr lang="en-US" sz="1200" dirty="0"/>
                <a:t>(</a:t>
              </a:r>
              <a:r>
                <a:rPr lang="en-US" sz="1200" dirty="0" err="1"/>
                <a:t>Mongodb</a:t>
              </a:r>
              <a:r>
                <a:rPr lang="en-US" sz="1200" dirty="0"/>
                <a:t> process)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D1AFEC-01B5-0C49-A05D-B99AEF9A4183}"/>
                </a:ext>
              </a:extLst>
            </p:cNvPr>
            <p:cNvSpPr/>
            <p:nvPr/>
          </p:nvSpPr>
          <p:spPr>
            <a:xfrm>
              <a:off x="128016" y="5270755"/>
              <a:ext cx="2487168" cy="79248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Secondary</a:t>
              </a:r>
            </a:p>
            <a:p>
              <a:pPr algn="ctr"/>
              <a:r>
                <a:rPr lang="en-US" sz="1200" dirty="0"/>
                <a:t>(</a:t>
              </a:r>
              <a:r>
                <a:rPr lang="en-US" sz="1200" dirty="0" err="1"/>
                <a:t>Mongodb</a:t>
              </a:r>
              <a:r>
                <a:rPr lang="en-US" sz="1200" dirty="0"/>
                <a:t> process)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59214FB-B8C1-594B-BFCD-C7B527EED9DE}"/>
                </a:ext>
              </a:extLst>
            </p:cNvPr>
            <p:cNvSpPr/>
            <p:nvPr/>
          </p:nvSpPr>
          <p:spPr>
            <a:xfrm>
              <a:off x="4248912" y="5270755"/>
              <a:ext cx="2487168" cy="79248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Arbiter</a:t>
              </a:r>
            </a:p>
            <a:p>
              <a:pPr algn="ctr"/>
              <a:r>
                <a:rPr lang="en-US" sz="1200" dirty="0"/>
                <a:t>(</a:t>
              </a:r>
              <a:r>
                <a:rPr lang="en-US" sz="1200" dirty="0" err="1"/>
                <a:t>Mongodb</a:t>
              </a:r>
              <a:r>
                <a:rPr lang="en-US" sz="1200" dirty="0"/>
                <a:t> process)</a:t>
              </a:r>
            </a:p>
          </p:txBody>
        </p:sp>
        <p:sp>
          <p:nvSpPr>
            <p:cNvPr id="28" name="Up-Down Arrow 27">
              <a:extLst>
                <a:ext uri="{FF2B5EF4-FFF2-40B4-BE49-F238E27FC236}">
                  <a16:creationId xmlns:a16="http://schemas.microsoft.com/office/drawing/2014/main" id="{AF82CEBA-BB5B-3E4E-87D9-296C0D6564EC}"/>
                </a:ext>
              </a:extLst>
            </p:cNvPr>
            <p:cNvSpPr/>
            <p:nvPr/>
          </p:nvSpPr>
          <p:spPr>
            <a:xfrm rot="2059949">
              <a:off x="2845502" y="4435093"/>
              <a:ext cx="390144" cy="1182624"/>
            </a:xfrm>
            <a:prstGeom prst="upDownArrow">
              <a:avLst>
                <a:gd name="adj1" fmla="val 18750"/>
                <a:gd name="adj2" fmla="val 65625"/>
              </a:avLst>
            </a:prstGeom>
            <a:noFill/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9" name="Up-Down Arrow 28">
              <a:extLst>
                <a:ext uri="{FF2B5EF4-FFF2-40B4-BE49-F238E27FC236}">
                  <a16:creationId xmlns:a16="http://schemas.microsoft.com/office/drawing/2014/main" id="{2CA6C0BE-0B04-BD4C-B754-F59A706758D6}"/>
                </a:ext>
              </a:extLst>
            </p:cNvPr>
            <p:cNvSpPr/>
            <p:nvPr/>
          </p:nvSpPr>
          <p:spPr>
            <a:xfrm rot="5400000">
              <a:off x="3232495" y="5118213"/>
              <a:ext cx="390144" cy="1182624"/>
            </a:xfrm>
            <a:prstGeom prst="upDownArrow">
              <a:avLst>
                <a:gd name="adj1" fmla="val 18750"/>
                <a:gd name="adj2" fmla="val 65625"/>
              </a:avLst>
            </a:prstGeom>
            <a:noFill/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Up-Down Arrow 29">
              <a:extLst>
                <a:ext uri="{FF2B5EF4-FFF2-40B4-BE49-F238E27FC236}">
                  <a16:creationId xmlns:a16="http://schemas.microsoft.com/office/drawing/2014/main" id="{3207526A-FC47-E345-8E9C-E51160696B99}"/>
                </a:ext>
              </a:extLst>
            </p:cNvPr>
            <p:cNvSpPr/>
            <p:nvPr/>
          </p:nvSpPr>
          <p:spPr>
            <a:xfrm rot="8883843">
              <a:off x="3649784" y="4466518"/>
              <a:ext cx="390144" cy="1182624"/>
            </a:xfrm>
            <a:prstGeom prst="upDownArrow">
              <a:avLst>
                <a:gd name="adj1" fmla="val 18750"/>
                <a:gd name="adj2" fmla="val 65625"/>
              </a:avLst>
            </a:prstGeom>
            <a:noFill/>
            <a:ln>
              <a:solidFill>
                <a:srgbClr val="0432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0DD947A-0B88-5648-BF87-45C06F514C08}"/>
              </a:ext>
            </a:extLst>
          </p:cNvPr>
          <p:cNvSpPr txBox="1"/>
          <p:nvPr/>
        </p:nvSpPr>
        <p:spPr>
          <a:xfrm>
            <a:off x="7770916" y="4495463"/>
            <a:ext cx="7179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no data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FB8FFD-10AB-0045-9E12-BEFEB5D1062D}"/>
              </a:ext>
            </a:extLst>
          </p:cNvPr>
          <p:cNvSpPr txBox="1"/>
          <p:nvPr/>
        </p:nvSpPr>
        <p:spPr>
          <a:xfrm>
            <a:off x="6431188" y="4516235"/>
            <a:ext cx="55656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pings</a:t>
            </a:r>
          </a:p>
          <a:p>
            <a:pPr algn="ctr"/>
            <a:r>
              <a:rPr lang="en-US" sz="1350" dirty="0"/>
              <a:t>/2s</a:t>
            </a:r>
          </a:p>
        </p:txBody>
      </p:sp>
    </p:spTree>
    <p:extLst>
      <p:ext uri="{BB962C8B-B14F-4D97-AF65-F5344CB8AC3E}">
        <p14:creationId xmlns:p14="http://schemas.microsoft.com/office/powerpoint/2010/main" val="383124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25849</TotalTime>
  <Words>3032</Words>
  <Application>Microsoft Macintosh PowerPoint</Application>
  <PresentationFormat>On-screen Show (4:3)</PresentationFormat>
  <Paragraphs>675</Paragraphs>
  <Slides>39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Akzidenz</vt:lpstr>
      <vt:lpstr>Arial</vt:lpstr>
      <vt:lpstr>Calibri</vt:lpstr>
      <vt:lpstr>Calibri Light</vt:lpstr>
      <vt:lpstr>Courier New</vt:lpstr>
      <vt:lpstr>Source Code Pro</vt:lpstr>
      <vt:lpstr>STIXGeneral-Regular</vt:lpstr>
      <vt:lpstr>Times New Roman</vt:lpstr>
      <vt:lpstr>Wingdings</vt:lpstr>
      <vt:lpstr>Office Theme</vt:lpstr>
      <vt:lpstr>Introduction to MongoDB</vt:lpstr>
      <vt:lpstr>Overview</vt:lpstr>
      <vt:lpstr>MongoDB overview</vt:lpstr>
      <vt:lpstr>Key features</vt:lpstr>
      <vt:lpstr>Core components of MongoDB</vt:lpstr>
      <vt:lpstr>Documents in MongoDB</vt:lpstr>
      <vt:lpstr>Concepts mapping from RDBMS to MongoDB</vt:lpstr>
      <vt:lpstr>MongoDB: CAP</vt:lpstr>
      <vt:lpstr>MongoDB uses replication to balance AC</vt:lpstr>
      <vt:lpstr>MongoDB uses sharding to distribute Data</vt:lpstr>
      <vt:lpstr>MongoDB CRUD operations</vt:lpstr>
      <vt:lpstr>MongoDB CRUD operations: Create</vt:lpstr>
      <vt:lpstr>MongoDB CRUD operations: Read</vt:lpstr>
      <vt:lpstr>Query operators</vt:lpstr>
      <vt:lpstr>Query documents</vt:lpstr>
      <vt:lpstr>MongoDB CRUD operations: Update</vt:lpstr>
      <vt:lpstr>MongoDB CRUD operations: Delete</vt:lpstr>
      <vt:lpstr>Query an array</vt:lpstr>
      <vt:lpstr>Query an array</vt:lpstr>
      <vt:lpstr>Query an array</vt:lpstr>
      <vt:lpstr>Query on embedded/nested documents</vt:lpstr>
      <vt:lpstr>Query on embedded/nested documents</vt:lpstr>
      <vt:lpstr>Query an array of embedded documents</vt:lpstr>
      <vt:lpstr>How aggregation works in MongoDB: an example</vt:lpstr>
      <vt:lpstr>How will we solve it in MySQL?</vt:lpstr>
      <vt:lpstr>Aggregation framework is easy: pipeline construction</vt:lpstr>
      <vt:lpstr>What &amp; How to build an aggregation pipeline?</vt:lpstr>
      <vt:lpstr>An aggregation pipeline example</vt:lpstr>
      <vt:lpstr>Pipeline operators</vt:lpstr>
      <vt:lpstr>Calculate total area</vt:lpstr>
      <vt:lpstr>Calculate total area by region</vt:lpstr>
      <vt:lpstr>Calculate US population by year</vt:lpstr>
      <vt:lpstr>Calculate southern sate population by year</vt:lpstr>
      <vt:lpstr>Calculate population delta by state between 1990 and 2010</vt:lpstr>
      <vt:lpstr>Calculate population delta by state between 1990 and 2010</vt:lpstr>
      <vt:lpstr>Calculate the total population of the area within 500KM of Memphis, TN in 1990, 2000, 2010, separately</vt:lpstr>
      <vt:lpstr>Which US division has the fastest growing population density? Focusing on Population &gt;1M &amp; totalAreaM&gt;100K</vt:lpstr>
      <vt:lpstr>Implement all Codes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Houping Xiao</dc:creator>
  <cp:lastModifiedBy>Houping Xiao</cp:lastModifiedBy>
  <cp:revision>346</cp:revision>
  <cp:lastPrinted>2022-10-06T20:33:42Z</cp:lastPrinted>
  <dcterms:created xsi:type="dcterms:W3CDTF">2021-08-22T02:43:33Z</dcterms:created>
  <dcterms:modified xsi:type="dcterms:W3CDTF">2022-11-02T15:54:53Z</dcterms:modified>
</cp:coreProperties>
</file>